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6"/>
  </p:notesMasterIdLst>
  <p:handoutMasterIdLst>
    <p:handoutMasterId r:id="rId27"/>
  </p:handoutMasterIdLst>
  <p:sldIdLst>
    <p:sldId id="366" r:id="rId5"/>
    <p:sldId id="373" r:id="rId6"/>
    <p:sldId id="389" r:id="rId7"/>
    <p:sldId id="384" r:id="rId8"/>
    <p:sldId id="387" r:id="rId9"/>
    <p:sldId id="370" r:id="rId10"/>
    <p:sldId id="372" r:id="rId11"/>
    <p:sldId id="379" r:id="rId12"/>
    <p:sldId id="386" r:id="rId13"/>
    <p:sldId id="385" r:id="rId14"/>
    <p:sldId id="391" r:id="rId15"/>
    <p:sldId id="388" r:id="rId16"/>
    <p:sldId id="390" r:id="rId17"/>
    <p:sldId id="377" r:id="rId18"/>
    <p:sldId id="378" r:id="rId19"/>
    <p:sldId id="380" r:id="rId20"/>
    <p:sldId id="381" r:id="rId21"/>
    <p:sldId id="392" r:id="rId22"/>
    <p:sldId id="382" r:id="rId23"/>
    <p:sldId id="374" r:id="rId24"/>
    <p:sldId id="376" r:id="rId25"/>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0FBA96F-E13D-EE4E-8CC3-BE06F00975B4}">
          <p14:sldIdLst>
            <p14:sldId id="366"/>
            <p14:sldId id="373"/>
            <p14:sldId id="389"/>
            <p14:sldId id="384"/>
            <p14:sldId id="387"/>
            <p14:sldId id="370"/>
            <p14:sldId id="372"/>
            <p14:sldId id="379"/>
            <p14:sldId id="386"/>
            <p14:sldId id="385"/>
            <p14:sldId id="391"/>
            <p14:sldId id="388"/>
            <p14:sldId id="390"/>
            <p14:sldId id="377"/>
            <p14:sldId id="378"/>
            <p14:sldId id="380"/>
            <p14:sldId id="381"/>
            <p14:sldId id="392"/>
            <p14:sldId id="382"/>
            <p14:sldId id="374"/>
            <p14:sldId id="376"/>
          </p14:sldIdLst>
        </p14:section>
      </p14:sectionLst>
    </p:ext>
    <p:ext uri="{EFAFB233-063F-42B5-8137-9DF3F51BA10A}">
      <p15:sldGuideLst xmlns:p15="http://schemas.microsoft.com/office/powerpoint/2012/main">
        <p15:guide id="1" orient="horz" pos="2307" userDrawn="1">
          <p15:clr>
            <a:srgbClr val="A4A3A4"/>
          </p15:clr>
        </p15:guide>
        <p15:guide id="2" pos="2478" userDrawn="1">
          <p15:clr>
            <a:srgbClr val="A4A3A4"/>
          </p15:clr>
        </p15:guide>
        <p15:guide id="3" orient="horz" pos="240" userDrawn="1">
          <p15:clr>
            <a:srgbClr val="A4A3A4"/>
          </p15:clr>
        </p15:guide>
        <p15:guide id="4" pos="1464" userDrawn="1">
          <p15:clr>
            <a:srgbClr val="A4A3A4"/>
          </p15:clr>
        </p15:guide>
        <p15:guide id="5" pos="2784" userDrawn="1">
          <p15:clr>
            <a:srgbClr val="A4A3A4"/>
          </p15:clr>
        </p15:guide>
        <p15:guide id="6" pos="2952" userDrawn="1">
          <p15:clr>
            <a:srgbClr val="A4A3A4"/>
          </p15:clr>
        </p15:guide>
        <p15:guide id="7" pos="4296" userDrawn="1">
          <p15:clr>
            <a:srgbClr val="A4A3A4"/>
          </p15:clr>
        </p15:guide>
        <p15:guide id="8" pos="4152" userDrawn="1">
          <p15:clr>
            <a:srgbClr val="A4A3A4"/>
          </p15:clr>
        </p15:guide>
        <p15:guide id="9" pos="5328" userDrawn="1">
          <p15:clr>
            <a:srgbClr val="A4A3A4"/>
          </p15:clr>
        </p15:guide>
        <p15:guide id="10" pos="1584" userDrawn="1">
          <p15:clr>
            <a:srgbClr val="A4A3A4"/>
          </p15:clr>
        </p15:guide>
        <p15:guide id="11" pos="408" userDrawn="1">
          <p15:clr>
            <a:srgbClr val="A4A3A4"/>
          </p15:clr>
        </p15:guide>
        <p15:guide id="12" pos="1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0E8C"/>
    <a:srgbClr val="F78BBC"/>
    <a:srgbClr val="D2DEEF"/>
    <a:srgbClr val="FF33CC"/>
    <a:srgbClr val="0097B9"/>
    <a:srgbClr val="214C9C"/>
    <a:srgbClr val="0572BA"/>
    <a:srgbClr val="D4D0CA"/>
    <a:srgbClr val="7D726D"/>
    <a:srgbClr val="2149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99" autoAdjust="0"/>
    <p:restoredTop sz="87224" autoAdjust="0"/>
  </p:normalViewPr>
  <p:slideViewPr>
    <p:cSldViewPr snapToGrid="0">
      <p:cViewPr varScale="1">
        <p:scale>
          <a:sx n="97" d="100"/>
          <a:sy n="97" d="100"/>
        </p:scale>
        <p:origin x="1421" y="62"/>
      </p:cViewPr>
      <p:guideLst>
        <p:guide orient="horz" pos="2307"/>
        <p:guide pos="2478"/>
        <p:guide orient="horz" pos="240"/>
        <p:guide pos="1464"/>
        <p:guide pos="2784"/>
        <p:guide pos="2952"/>
        <p:guide pos="4296"/>
        <p:guide pos="4152"/>
        <p:guide pos="5328"/>
        <p:guide pos="1584"/>
        <p:guide pos="408"/>
        <p:guide pos="192"/>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8DF923-59F3-1B4D-BC81-CBD7F14BB09F}" type="datetimeFigureOut">
              <a:rPr lang="en-US" smtClean="0"/>
              <a:t>5/22/2018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DCC558-35C4-AD40-B328-136E35848DAF}" type="slidenum">
              <a:rPr lang="en-US" smtClean="0"/>
              <a:t>‹#›</a:t>
            </a:fld>
            <a:endParaRPr lang="en-US"/>
          </a:p>
        </p:txBody>
      </p:sp>
    </p:spTree>
    <p:extLst>
      <p:ext uri="{BB962C8B-B14F-4D97-AF65-F5344CB8AC3E}">
        <p14:creationId xmlns:p14="http://schemas.microsoft.com/office/powerpoint/2010/main" val="90492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E4B08-CCEA-634C-9CF0-41EA33CB4206}" type="datetimeFigureOut">
              <a:rPr lang="en-US" smtClean="0"/>
              <a:t>5/22/2018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97542C-7F4B-0D49-9C9A-70CFFFA1A75F}" type="slidenum">
              <a:rPr lang="en-US" smtClean="0"/>
              <a:t>‹#›</a:t>
            </a:fld>
            <a:endParaRPr lang="en-US"/>
          </a:p>
        </p:txBody>
      </p:sp>
    </p:spTree>
    <p:extLst>
      <p:ext uri="{BB962C8B-B14F-4D97-AF65-F5344CB8AC3E}">
        <p14:creationId xmlns:p14="http://schemas.microsoft.com/office/powerpoint/2010/main" val="1090659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www.slideshare.net/Dataversity/nosql-now-nosql-architecture-patterns-23589170" TargetMode="External"/><Relationship Id="rId3" Type="http://schemas.openxmlformats.org/officeDocument/2006/relationships/hyperlink" Target="https://www.cl.cam.ac.uk/~fms27/db/tr-98-2.pdf" TargetMode="External"/><Relationship Id="rId7" Type="http://schemas.openxmlformats.org/officeDocument/2006/relationships/hyperlink" Target="http://scraping.pro/where-nosql-practically-used/"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medium.com/@pepekamel/sql-vs-nosql-optimal-uses-b722475ec704" TargetMode="External"/><Relationship Id="rId5" Type="http://schemas.openxmlformats.org/officeDocument/2006/relationships/hyperlink" Target="https://searchdatamanagement.techtarget.com/definition/NoSQL-Not-Only-SQL" TargetMode="External"/><Relationship Id="rId4" Type="http://schemas.openxmlformats.org/officeDocument/2006/relationships/hyperlink" Target="https://www.3pillarglobal.com/insights/exploring-the-different-types-of-nosql-databases" TargetMode="External"/><Relationship Id="rId9" Type="http://schemas.openxmlformats.org/officeDocument/2006/relationships/hyperlink" Target="https://www.dezyre.com/article/nosql-vs-sql-4-reasons-why-nosql-is-better-for-big-data-applications/86"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Locations: Boston, New York,</a:t>
            </a:r>
            <a:r>
              <a:rPr lang="en-US" baseline="0" dirty="0" smtClean="0"/>
              <a:t> Chicago, DC, </a:t>
            </a:r>
            <a:r>
              <a:rPr lang="en-US" baseline="0" dirty="0" err="1" smtClean="0"/>
              <a:t>Tempte</a:t>
            </a:r>
            <a:endParaRPr lang="en-US" baseline="0" dirty="0" smtClean="0"/>
          </a:p>
          <a:p>
            <a:r>
              <a:rPr lang="en-US" baseline="0" dirty="0" smtClean="0"/>
              <a:t>Service Areas:</a:t>
            </a:r>
          </a:p>
          <a:p>
            <a:pPr marL="635565" lvl="1" indent="-173336">
              <a:buFont typeface="Arial" panose="020B0604020202020204" pitchFamily="34" charset="0"/>
              <a:buChar char="•"/>
            </a:pPr>
            <a:r>
              <a:rPr lang="en-US" baseline="0" dirty="0" smtClean="0"/>
              <a:t>Intelligent Customer Applications</a:t>
            </a:r>
          </a:p>
          <a:p>
            <a:pPr marL="635565" lvl="1" indent="-173336">
              <a:buFont typeface="Arial" panose="020B0604020202020204" pitchFamily="34" charset="0"/>
              <a:buChar char="•"/>
            </a:pPr>
            <a:r>
              <a:rPr lang="en-US" baseline="0" dirty="0" smtClean="0"/>
              <a:t>Modern Business Applications</a:t>
            </a:r>
          </a:p>
          <a:p>
            <a:pPr marL="635565" lvl="1" indent="-173336">
              <a:buFont typeface="Arial" panose="020B0604020202020204" pitchFamily="34" charset="0"/>
              <a:buChar char="•"/>
            </a:pPr>
            <a:r>
              <a:rPr lang="en-US" baseline="0" dirty="0" smtClean="0"/>
              <a:t>Real-Time Business</a:t>
            </a:r>
          </a:p>
          <a:p>
            <a:pPr marL="635565" lvl="1" indent="-173336">
              <a:buFont typeface="Arial" panose="020B0604020202020204" pitchFamily="34" charset="0"/>
              <a:buChar char="•"/>
            </a:pPr>
            <a:r>
              <a:rPr lang="en-US" baseline="0" dirty="0" smtClean="0"/>
              <a:t>Hybrid Cloud</a:t>
            </a:r>
          </a:p>
          <a:p>
            <a:pPr marL="635565" lvl="1" indent="-173336">
              <a:buFont typeface="Arial" panose="020B0604020202020204" pitchFamily="34" charset="0"/>
              <a:buChar char="•"/>
            </a:pPr>
            <a:r>
              <a:rPr lang="en-US" baseline="0" dirty="0" smtClean="0"/>
              <a:t>Modern Workplace</a:t>
            </a:r>
          </a:p>
          <a:p>
            <a:pPr marL="635565" lvl="1" indent="-173336">
              <a:buFont typeface="Arial" panose="020B0604020202020204" pitchFamily="34" charset="0"/>
              <a:buChar char="•"/>
            </a:pPr>
            <a:r>
              <a:rPr lang="en-US" baseline="0" dirty="0" smtClean="0"/>
              <a:t>Branch Infrastructure</a:t>
            </a:r>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2</a:t>
            </a:fld>
            <a:endParaRPr lang="en-US"/>
          </a:p>
        </p:txBody>
      </p:sp>
    </p:spTree>
    <p:extLst>
      <p:ext uri="{BB962C8B-B14F-4D97-AF65-F5344CB8AC3E}">
        <p14:creationId xmlns:p14="http://schemas.microsoft.com/office/powerpoint/2010/main" val="731435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http://scraping.pro/where-nosql-practically-used/</a:t>
            </a:r>
            <a:endParaRPr lang="en-US" dirty="0"/>
          </a:p>
        </p:txBody>
      </p:sp>
      <p:sp>
        <p:nvSpPr>
          <p:cNvPr id="4" name="Slide Number Placeholder 3"/>
          <p:cNvSpPr>
            <a:spLocks noGrp="1"/>
          </p:cNvSpPr>
          <p:nvPr>
            <p:ph type="sldNum" sz="quarter" idx="10"/>
          </p:nvPr>
        </p:nvSpPr>
        <p:spPr/>
        <p:txBody>
          <a:bodyPr/>
          <a:lstStyle/>
          <a:p>
            <a:fld id="{D197542C-7F4B-0D49-9C9A-70CFFFA1A75F}" type="slidenum">
              <a:rPr lang="en-US" smtClean="0"/>
              <a:t>17</a:t>
            </a:fld>
            <a:endParaRPr lang="en-US"/>
          </a:p>
        </p:txBody>
      </p:sp>
    </p:spTree>
    <p:extLst>
      <p:ext uri="{BB962C8B-B14F-4D97-AF65-F5344CB8AC3E}">
        <p14:creationId xmlns:p14="http://schemas.microsoft.com/office/powerpoint/2010/main" val="2052073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https://www.dezyre.com/article/nosql-vs-sql-4-reasons-why-nosql-is-better-for-big-data-applications/86</a:t>
            </a:r>
            <a:endParaRPr lang="en-US" dirty="0"/>
          </a:p>
        </p:txBody>
      </p:sp>
      <p:sp>
        <p:nvSpPr>
          <p:cNvPr id="4" name="Slide Number Placeholder 3"/>
          <p:cNvSpPr>
            <a:spLocks noGrp="1"/>
          </p:cNvSpPr>
          <p:nvPr>
            <p:ph type="sldNum" sz="quarter" idx="10"/>
          </p:nvPr>
        </p:nvSpPr>
        <p:spPr/>
        <p:txBody>
          <a:bodyPr/>
          <a:lstStyle/>
          <a:p>
            <a:fld id="{D197542C-7F4B-0D49-9C9A-70CFFFA1A75F}" type="slidenum">
              <a:rPr lang="en-US" smtClean="0"/>
              <a:t>18</a:t>
            </a:fld>
            <a:endParaRPr lang="en-US"/>
          </a:p>
        </p:txBody>
      </p:sp>
    </p:spTree>
    <p:extLst>
      <p:ext uri="{BB962C8B-B14F-4D97-AF65-F5344CB8AC3E}">
        <p14:creationId xmlns:p14="http://schemas.microsoft.com/office/powerpoint/2010/main" val="1041156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https://www.studytonight.com/dbms/database-model.php</a:t>
            </a:r>
            <a:endParaRPr lang="en-US" dirty="0"/>
          </a:p>
        </p:txBody>
      </p:sp>
      <p:sp>
        <p:nvSpPr>
          <p:cNvPr id="4" name="Slide Number Placeholder 3"/>
          <p:cNvSpPr>
            <a:spLocks noGrp="1"/>
          </p:cNvSpPr>
          <p:nvPr>
            <p:ph type="sldNum" sz="quarter" idx="10"/>
          </p:nvPr>
        </p:nvSpPr>
        <p:spPr/>
        <p:txBody>
          <a:bodyPr/>
          <a:lstStyle/>
          <a:p>
            <a:fld id="{D197542C-7F4B-0D49-9C9A-70CFFFA1A75F}" type="slidenum">
              <a:rPr lang="en-US" smtClean="0"/>
              <a:t>19</a:t>
            </a:fld>
            <a:endParaRPr lang="en-US"/>
          </a:p>
        </p:txBody>
      </p:sp>
    </p:spTree>
    <p:extLst>
      <p:ext uri="{BB962C8B-B14F-4D97-AF65-F5344CB8AC3E}">
        <p14:creationId xmlns:p14="http://schemas.microsoft.com/office/powerpoint/2010/main" val="4105751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storage becoming cheaper and new ways to analyze data, Companies are becoming Data Hoarders</a:t>
            </a:r>
          </a:p>
          <a:p>
            <a:r>
              <a:rPr lang="en-US" dirty="0" smtClean="0"/>
              <a:t>https://www.datanami.com/2016/06/13/growing-menace-data-hoarding/</a:t>
            </a:r>
          </a:p>
          <a:p>
            <a:r>
              <a:rPr lang="en-US" dirty="0" smtClean="0"/>
              <a:t>http://www.cioinsight.com/blogs/are-you-a-data-hoarder.html</a:t>
            </a:r>
            <a:endParaRPr lang="en-US" dirty="0"/>
          </a:p>
        </p:txBody>
      </p:sp>
      <p:sp>
        <p:nvSpPr>
          <p:cNvPr id="4" name="Slide Number Placeholder 3"/>
          <p:cNvSpPr>
            <a:spLocks noGrp="1"/>
          </p:cNvSpPr>
          <p:nvPr>
            <p:ph type="sldNum" sz="quarter" idx="10"/>
          </p:nvPr>
        </p:nvSpPr>
        <p:spPr/>
        <p:txBody>
          <a:bodyPr/>
          <a:lstStyle/>
          <a:p>
            <a:fld id="{3847AB37-18B6-42C8-8CB1-5DE2B9A197D6}" type="slidenum">
              <a:rPr lang="en-US" smtClean="0"/>
              <a:t>20</a:t>
            </a:fld>
            <a:endParaRPr lang="en-US"/>
          </a:p>
        </p:txBody>
      </p:sp>
    </p:spTree>
    <p:extLst>
      <p:ext uri="{BB962C8B-B14F-4D97-AF65-F5344CB8AC3E}">
        <p14:creationId xmlns:p14="http://schemas.microsoft.com/office/powerpoint/2010/main" val="2617844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AAEC99-2719-450D-B623-91461404ED8C}" type="slidenum">
              <a:rPr lang="en-US" smtClean="0"/>
              <a:t>21</a:t>
            </a:fld>
            <a:endParaRPr lang="en-US"/>
          </a:p>
        </p:txBody>
      </p:sp>
    </p:spTree>
    <p:extLst>
      <p:ext uri="{BB962C8B-B14F-4D97-AF65-F5344CB8AC3E}">
        <p14:creationId xmlns:p14="http://schemas.microsoft.com/office/powerpoint/2010/main" val="3738466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2427190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smtClean="0">
                <a:solidFill>
                  <a:schemeClr val="accent5"/>
                </a:solidFill>
                <a:hlinkClick r:id="rId3"/>
              </a:rPr>
              <a:t>https://www.cl.cam.ac.uk/~fms27/db/tr-98-2.pdf</a:t>
            </a:r>
            <a:r>
              <a:rPr lang="en-US" sz="1200" dirty="0" smtClean="0">
                <a:solidFill>
                  <a:schemeClr val="accent5"/>
                </a:solidFill>
              </a:rPr>
              <a:t> </a:t>
            </a:r>
          </a:p>
          <a:p>
            <a:pPr marL="285750" indent="-285750">
              <a:buFont typeface="Arial" panose="020B0604020202020204" pitchFamily="34" charset="0"/>
              <a:buChar char="•"/>
            </a:pPr>
            <a:r>
              <a:rPr lang="en-US" sz="1200" dirty="0" smtClean="0">
                <a:solidFill>
                  <a:schemeClr val="accent5"/>
                </a:solidFill>
                <a:hlinkClick r:id="rId4"/>
              </a:rPr>
              <a:t>https://www.3pillarglobal.com/insights/exploring-the-different-types-of-nosql-databases</a:t>
            </a:r>
            <a:r>
              <a:rPr lang="en-US" sz="1200" dirty="0" smtClean="0">
                <a:solidFill>
                  <a:schemeClr val="accent5"/>
                </a:solidFill>
              </a:rPr>
              <a:t> </a:t>
            </a:r>
          </a:p>
          <a:p>
            <a:pPr marL="285750" indent="-285750">
              <a:buFont typeface="Arial" panose="020B0604020202020204" pitchFamily="34" charset="0"/>
              <a:buChar char="•"/>
            </a:pPr>
            <a:r>
              <a:rPr lang="en-US" sz="1200" dirty="0" smtClean="0">
                <a:solidFill>
                  <a:schemeClr val="accent5"/>
                </a:solidFill>
                <a:hlinkClick r:id="rId5"/>
              </a:rPr>
              <a:t>https://searchdatamanagement.techtarget.com/definition/NoSQL-Not-Only-SQL</a:t>
            </a:r>
            <a:r>
              <a:rPr lang="en-US" sz="1200" dirty="0" smtClean="0">
                <a:solidFill>
                  <a:schemeClr val="accent5"/>
                </a:solidFill>
              </a:rPr>
              <a:t> </a:t>
            </a:r>
          </a:p>
          <a:p>
            <a:pPr marL="285750" indent="-285750">
              <a:buFont typeface="Arial" panose="020B0604020202020204" pitchFamily="34" charset="0"/>
              <a:buChar char="•"/>
            </a:pPr>
            <a:r>
              <a:rPr lang="en-US" sz="1200" dirty="0" smtClean="0">
                <a:solidFill>
                  <a:schemeClr val="accent5"/>
                </a:solidFill>
                <a:hlinkClick r:id="rId6"/>
              </a:rPr>
              <a:t>https://medium.com/@pepekamel/sql-vs-nosql-optimal-uses-b722475ec704</a:t>
            </a:r>
            <a:endParaRPr lang="en-US" sz="1200" dirty="0" smtClean="0">
              <a:solidFill>
                <a:schemeClr val="accent5"/>
              </a:solidFill>
            </a:endParaRPr>
          </a:p>
          <a:p>
            <a:pPr marL="285750" indent="-285750">
              <a:buFont typeface="Arial" panose="020B0604020202020204" pitchFamily="34" charset="0"/>
              <a:buChar char="•"/>
            </a:pPr>
            <a:r>
              <a:rPr lang="en-US" sz="1200" dirty="0" smtClean="0">
                <a:solidFill>
                  <a:schemeClr val="accent5"/>
                </a:solidFill>
                <a:hlinkClick r:id="rId7"/>
              </a:rPr>
              <a:t>http://scraping.pro/where-nosql-practically-used/</a:t>
            </a:r>
            <a:endParaRPr lang="en-US" sz="1200" dirty="0" smtClean="0">
              <a:solidFill>
                <a:schemeClr val="accent5"/>
              </a:solidFill>
            </a:endParaRPr>
          </a:p>
          <a:p>
            <a:pPr marL="285750" indent="-285750">
              <a:buFont typeface="Arial" panose="020B0604020202020204" pitchFamily="34" charset="0"/>
              <a:buChar char="•"/>
            </a:pPr>
            <a:r>
              <a:rPr lang="en-US" sz="1200" dirty="0" smtClean="0">
                <a:solidFill>
                  <a:schemeClr val="accent5"/>
                </a:solidFill>
                <a:hlinkClick r:id="rId8"/>
              </a:rPr>
              <a:t>https://www.slideshare.net/Dataversity/nosql-now-nosql-architecture-patterns-23589170</a:t>
            </a:r>
            <a:r>
              <a:rPr lang="en-US" sz="1200" dirty="0" smtClean="0">
                <a:solidFill>
                  <a:schemeClr val="accent5"/>
                </a:solidFill>
              </a:rPr>
              <a:t> </a:t>
            </a:r>
            <a:endParaRPr lang="en-US" sz="1200" dirty="0" smtClean="0">
              <a:solidFill>
                <a:schemeClr val="accent5"/>
              </a:solidFill>
            </a:endParaRPr>
          </a:p>
          <a:p>
            <a:pPr marL="285750" indent="-285750">
              <a:buFont typeface="Arial" panose="020B0604020202020204" pitchFamily="34" charset="0"/>
              <a:buChar char="•"/>
            </a:pPr>
            <a:r>
              <a:rPr lang="en-US" sz="1200" dirty="0" smtClean="0">
                <a:solidFill>
                  <a:schemeClr val="accent5"/>
                </a:solidFill>
                <a:hlinkClick r:id="rId9"/>
              </a:rPr>
              <a:t>https://www.dezyre.com/article/nosql-vs-sql-4-reasons-why-nosql-is-better-for-big-data-applications/86</a:t>
            </a:r>
            <a:r>
              <a:rPr lang="en-US" sz="1200" dirty="0" smtClean="0">
                <a:solidFill>
                  <a:schemeClr val="accent5"/>
                </a:solidFill>
              </a:rPr>
              <a:t> </a:t>
            </a:r>
            <a:endParaRPr lang="en-US" sz="1200" dirty="0">
              <a:solidFill>
                <a:schemeClr val="accent5"/>
              </a:solidFill>
            </a:endParaRPr>
          </a:p>
        </p:txBody>
      </p:sp>
      <p:sp>
        <p:nvSpPr>
          <p:cNvPr id="4" name="Slide Number Placeholder 3"/>
          <p:cNvSpPr>
            <a:spLocks noGrp="1"/>
          </p:cNvSpPr>
          <p:nvPr>
            <p:ph type="sldNum" sz="quarter" idx="10"/>
          </p:nvPr>
        </p:nvSpPr>
        <p:spPr/>
        <p:txBody>
          <a:bodyPr/>
          <a:lstStyle/>
          <a:p>
            <a:fld id="{D197542C-7F4B-0D49-9C9A-70CFFFA1A75F}" type="slidenum">
              <a:rPr lang="en-US" smtClean="0"/>
              <a:t>4</a:t>
            </a:fld>
            <a:endParaRPr lang="en-US"/>
          </a:p>
        </p:txBody>
      </p:sp>
    </p:spTree>
    <p:extLst>
      <p:ext uri="{BB962C8B-B14F-4D97-AF65-F5344CB8AC3E}">
        <p14:creationId xmlns:p14="http://schemas.microsoft.com/office/powerpoint/2010/main" val="2186547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5"/>
                </a:solidFill>
              </a:rPr>
              <a:t>http://www.vertabelo.com/blog/notes-from-the-lab/why-sql-is-neither-legacy-nor-low-level-but-simply-awesome</a:t>
            </a:r>
          </a:p>
        </p:txBody>
      </p:sp>
      <p:sp>
        <p:nvSpPr>
          <p:cNvPr id="4" name="Slide Number Placeholder 3"/>
          <p:cNvSpPr>
            <a:spLocks noGrp="1"/>
          </p:cNvSpPr>
          <p:nvPr>
            <p:ph type="sldNum" sz="quarter" idx="10"/>
          </p:nvPr>
        </p:nvSpPr>
        <p:spPr/>
        <p:txBody>
          <a:bodyPr/>
          <a:lstStyle/>
          <a:p>
            <a:fld id="{D197542C-7F4B-0D49-9C9A-70CFFFA1A75F}" type="slidenum">
              <a:rPr lang="en-US" smtClean="0"/>
              <a:t>5</a:t>
            </a:fld>
            <a:endParaRPr lang="en-US"/>
          </a:p>
        </p:txBody>
      </p:sp>
    </p:spTree>
    <p:extLst>
      <p:ext uri="{BB962C8B-B14F-4D97-AF65-F5344CB8AC3E}">
        <p14:creationId xmlns:p14="http://schemas.microsoft.com/office/powerpoint/2010/main" val="4074904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Mapping issue between in-memory structures</a:t>
            </a:r>
            <a:r>
              <a:rPr lang="en-US" baseline="0" dirty="0" smtClean="0"/>
              <a:t> and persistence layer</a:t>
            </a:r>
          </a:p>
          <a:p>
            <a:r>
              <a:rPr lang="en-US" baseline="0" dirty="0" smtClean="0"/>
              <a:t>This started as an Object-Relational Mapper (OR/M) debate.  But, it pertains to any system that is helping to simplify the database access.</a:t>
            </a:r>
          </a:p>
          <a:p>
            <a:r>
              <a:rPr lang="en-US" baseline="0" dirty="0" smtClean="0"/>
              <a:t>ORM Hate</a:t>
            </a:r>
          </a:p>
          <a:p>
            <a:endParaRPr lang="en-US" baseline="0" dirty="0" smtClean="0"/>
          </a:p>
          <a:p>
            <a:r>
              <a:rPr lang="en-US" baseline="0" dirty="0" smtClean="0"/>
              <a:t>Both approaches could require data model to be refactored as application is built out</a:t>
            </a:r>
          </a:p>
          <a:p>
            <a:pPr marL="173422" indent="-173422">
              <a:buFont typeface="Arial" panose="020B0604020202020204" pitchFamily="34" charset="0"/>
              <a:buChar char="•"/>
            </a:pPr>
            <a:r>
              <a:rPr lang="en-US" baseline="0" dirty="0" smtClean="0"/>
              <a:t>In Code First, this is because all needs for data were not anticipated.</a:t>
            </a:r>
          </a:p>
          <a:p>
            <a:pPr marL="173422" indent="-173422">
              <a:buFont typeface="Arial" panose="020B0604020202020204" pitchFamily="34" charset="0"/>
              <a:buChar char="•"/>
            </a:pPr>
            <a:r>
              <a:rPr lang="en-US" baseline="0" dirty="0" smtClean="0"/>
              <a:t>In Model First, for performance reasons, some aspects of model may need to be </a:t>
            </a:r>
            <a:r>
              <a:rPr lang="en-US" baseline="0" dirty="0" err="1" smtClean="0"/>
              <a:t>denormalized</a:t>
            </a:r>
            <a:endParaRPr lang="en-US" baseline="0" dirty="0" smtClean="0"/>
          </a:p>
          <a:p>
            <a:pPr marL="173422" indent="-173422">
              <a:buFont typeface="Arial" panose="020B0604020202020204" pitchFamily="34" charset="0"/>
              <a:buChar char="•"/>
            </a:pPr>
            <a:r>
              <a:rPr lang="en-US" baseline="0" dirty="0" smtClean="0"/>
              <a:t>If using an OR/M, need to understand how these model/map changes can be made</a:t>
            </a:r>
          </a:p>
          <a:p>
            <a:pPr marL="173422" indent="-173422">
              <a:buFont typeface="Arial" panose="020B0604020202020204" pitchFamily="34" charset="0"/>
              <a:buChar char="•"/>
            </a:pPr>
            <a:endParaRPr lang="en-US" baseline="0" dirty="0" smtClean="0"/>
          </a:p>
          <a:p>
            <a:r>
              <a:rPr lang="en-US" dirty="0"/>
              <a:t>Discussion of Code First vs Database First vs Model First.  While we can talk about this under the Entity Framework umbrella, this issue is the heavyweight fight of O/RM vs Database.  There is no right answer and mistakes can be made regardless of which approach you use.</a:t>
            </a:r>
          </a:p>
          <a:p>
            <a:pPr marL="173422" indent="-173422">
              <a:buFont typeface="Arial" panose="020B0604020202020204" pitchFamily="34" charset="0"/>
              <a:buChar char="•"/>
            </a:pPr>
            <a:r>
              <a:rPr lang="en-US" dirty="0"/>
              <a:t>Developers prefer Code first: </a:t>
            </a:r>
          </a:p>
          <a:p>
            <a:pPr marL="635879" lvl="1" indent="-173422">
              <a:buFont typeface="Arial" panose="020B0604020202020204" pitchFamily="34" charset="0"/>
              <a:buChar char="•"/>
            </a:pPr>
            <a:r>
              <a:rPr lang="en-US" dirty="0"/>
              <a:t>They think code</a:t>
            </a:r>
          </a:p>
          <a:p>
            <a:pPr marL="635879" lvl="1" indent="-173422">
              <a:buFont typeface="Arial" panose="020B0604020202020204" pitchFamily="34" charset="0"/>
              <a:buChar char="•"/>
            </a:pPr>
            <a:r>
              <a:rPr lang="en-US" dirty="0"/>
              <a:t>Measured on how to quickly provide the needed functionality</a:t>
            </a:r>
          </a:p>
          <a:p>
            <a:pPr marL="635879" lvl="1" indent="-173422">
              <a:buFont typeface="Arial" panose="020B0604020202020204" pitchFamily="34" charset="0"/>
              <a:buChar char="•"/>
            </a:pPr>
            <a:r>
              <a:rPr lang="en-US" dirty="0"/>
              <a:t>Build code creating database tables as needed</a:t>
            </a:r>
          </a:p>
          <a:p>
            <a:pPr marL="635879" lvl="1" indent="-173422">
              <a:buFont typeface="Arial" panose="020B0604020202020204" pitchFamily="34" charset="0"/>
              <a:buChar char="•"/>
            </a:pPr>
            <a:r>
              <a:rPr lang="en-US" dirty="0"/>
              <a:t>May require data model to be re-factored as application is built out</a:t>
            </a:r>
          </a:p>
          <a:p>
            <a:pPr marL="173422" indent="-173422">
              <a:buFont typeface="Arial" panose="020B0604020202020204" pitchFamily="34" charset="0"/>
              <a:buChar char="•"/>
            </a:pPr>
            <a:r>
              <a:rPr lang="en-US" dirty="0"/>
              <a:t>Data modelers prefer Model first:</a:t>
            </a:r>
          </a:p>
          <a:p>
            <a:pPr marL="635879" lvl="1" indent="-173422">
              <a:buFont typeface="Arial" panose="020B0604020202020204" pitchFamily="34" charset="0"/>
              <a:buChar char="•"/>
            </a:pPr>
            <a:r>
              <a:rPr lang="en-US" dirty="0"/>
              <a:t>There are standards and templates for common objects</a:t>
            </a:r>
          </a:p>
          <a:p>
            <a:pPr marL="635879" lvl="1" indent="-173422">
              <a:buFont typeface="Arial" panose="020B0604020202020204" pitchFamily="34" charset="0"/>
              <a:buChar char="•"/>
            </a:pPr>
            <a:r>
              <a:rPr lang="en-US" dirty="0"/>
              <a:t>Measured on how a data model stands up to a variety of uses, not just one application</a:t>
            </a:r>
          </a:p>
          <a:p>
            <a:pPr marL="635879" lvl="1" indent="-173422">
              <a:buFont typeface="Arial" panose="020B0604020202020204" pitchFamily="34" charset="0"/>
              <a:buChar char="•"/>
            </a:pPr>
            <a:r>
              <a:rPr lang="en-US" dirty="0"/>
              <a:t>Implement consistency across data model, enhances understanding and minimizes efforts downstream</a:t>
            </a:r>
          </a:p>
          <a:p>
            <a:pPr marL="635879" lvl="1" indent="-173422">
              <a:buFont typeface="Arial" panose="020B0604020202020204" pitchFamily="34" charset="0"/>
              <a:buChar char="•"/>
            </a:pPr>
            <a:r>
              <a:rPr lang="en-US" dirty="0"/>
              <a:t>Employ methods to allow model to accept changes in the database without needing major refactor of data model</a:t>
            </a:r>
          </a:p>
          <a:p>
            <a:pPr marL="173422" indent="-173422">
              <a:buFont typeface="Arial" panose="020B0604020202020204" pitchFamily="34" charset="0"/>
              <a:buChar char="•"/>
            </a:pPr>
            <a:r>
              <a:rPr lang="en-US" dirty="0"/>
              <a:t>DBAs may be split</a:t>
            </a:r>
          </a:p>
          <a:p>
            <a:pPr marL="635879" lvl="1" indent="-173422">
              <a:buFont typeface="Arial" panose="020B0604020202020204" pitchFamily="34" charset="0"/>
              <a:buChar char="•"/>
            </a:pPr>
            <a:r>
              <a:rPr lang="en-US" dirty="0"/>
              <a:t>Database first only works for existing DBs</a:t>
            </a:r>
          </a:p>
          <a:p>
            <a:pPr marL="635879" lvl="1" indent="-173422">
              <a:buFont typeface="Arial" panose="020B0604020202020204" pitchFamily="34" charset="0"/>
              <a:buChar char="•"/>
            </a:pPr>
            <a:r>
              <a:rPr lang="en-US" dirty="0"/>
              <a:t>For new DBs, DBAs will take direction from whoever’s approach means the least amount of changes to the DB</a:t>
            </a:r>
          </a:p>
          <a:p>
            <a:r>
              <a:rPr lang="en-US" dirty="0"/>
              <a:t> </a:t>
            </a:r>
          </a:p>
          <a:p>
            <a:r>
              <a:rPr lang="en-US" b="1" dirty="0"/>
              <a:t>What is really needed:</a:t>
            </a:r>
            <a:endParaRPr lang="en-US" dirty="0"/>
          </a:p>
          <a:p>
            <a:r>
              <a:rPr lang="en-US" dirty="0"/>
              <a:t>Data Abstraction Layer https://msdn.microsoft.com/en-us/library/ff650706.aspx </a:t>
            </a:r>
          </a:p>
          <a:p>
            <a:pPr marL="173422" indent="-173422">
              <a:buFont typeface="Arial" panose="020B0604020202020204" pitchFamily="34" charset="0"/>
              <a:buChar char="•"/>
            </a:pPr>
            <a:r>
              <a:rPr lang="en-US" dirty="0"/>
              <a:t>An abstraction of the data model</a:t>
            </a:r>
          </a:p>
          <a:p>
            <a:pPr marL="173422" indent="-173422">
              <a:buFont typeface="Arial" panose="020B0604020202020204" pitchFamily="34" charset="0"/>
              <a:buChar char="•"/>
            </a:pPr>
            <a:r>
              <a:rPr lang="en-US" dirty="0"/>
              <a:t>An API between the Application or Service layer and the DB</a:t>
            </a:r>
          </a:p>
          <a:p>
            <a:pPr marL="173422" indent="-173422">
              <a:buFont typeface="Arial" panose="020B0604020202020204" pitchFamily="34" charset="0"/>
              <a:buChar char="•"/>
            </a:pPr>
            <a:r>
              <a:rPr lang="en-US" dirty="0"/>
              <a:t>Allows application to not be affected by DB changes</a:t>
            </a:r>
          </a:p>
          <a:p>
            <a:pPr marL="173422" indent="-173422">
              <a:buFont typeface="Arial" panose="020B0604020202020204" pitchFamily="34" charset="0"/>
              <a:buChar char="•"/>
            </a:pPr>
            <a:r>
              <a:rPr lang="en-US" dirty="0"/>
              <a:t>Allows O/RM to be closely aligned with Data Abstraction Layer (DAL)</a:t>
            </a:r>
          </a:p>
          <a:p>
            <a:pPr marL="173422" indent="-173422">
              <a:buFont typeface="Arial" panose="020B0604020202020204" pitchFamily="34" charset="0"/>
              <a:buChar char="•"/>
            </a:pPr>
            <a:r>
              <a:rPr lang="en-US" dirty="0"/>
              <a:t>Don’t confuse with Data Access Layer</a:t>
            </a:r>
          </a:p>
          <a:p>
            <a:r>
              <a:rPr lang="en-US" dirty="0"/>
              <a:t>What can be used to build the Data Abstraction Layer</a:t>
            </a:r>
          </a:p>
          <a:p>
            <a:pPr marL="173422" indent="-173422">
              <a:buFont typeface="Arial" panose="020B0604020202020204" pitchFamily="34" charset="0"/>
              <a:buChar char="•"/>
            </a:pPr>
            <a:r>
              <a:rPr lang="en-US" dirty="0"/>
              <a:t>Services (web or </a:t>
            </a:r>
            <a:r>
              <a:rPr lang="en-US" dirty="0" err="1"/>
              <a:t>microservices</a:t>
            </a:r>
            <a:r>
              <a:rPr lang="en-US" dirty="0"/>
              <a:t>) – if services are used these should include no business logic and should not morph into business services</a:t>
            </a:r>
          </a:p>
          <a:p>
            <a:pPr marL="173422" indent="-173422">
              <a:buFont typeface="Arial" panose="020B0604020202020204" pitchFamily="34" charset="0"/>
              <a:buChar char="•"/>
            </a:pPr>
            <a:r>
              <a:rPr lang="en-US" dirty="0"/>
              <a:t>Stored Procedures – again, these should not include the business logic.  These should be limited to what the DB does best: read, insert and update of data.  Complex logic belongs in a programming language.</a:t>
            </a:r>
          </a:p>
          <a:p>
            <a:pPr marL="173422" indent="-173422">
              <a:buFont typeface="Arial" panose="020B0604020202020204" pitchFamily="34" charset="0"/>
              <a:buChar char="•"/>
            </a:pPr>
            <a:r>
              <a:rPr lang="en-US" dirty="0"/>
              <a:t>Views</a:t>
            </a:r>
          </a:p>
          <a:p>
            <a:pPr marL="173422" indent="-173422">
              <a:buFont typeface="Arial" panose="020B0604020202020204" pitchFamily="34" charset="0"/>
              <a:buChar char="•"/>
            </a:pPr>
            <a:r>
              <a:rPr lang="en-US" dirty="0"/>
              <a:t>The method should be chosen by the architecture team and adhered to across the project.</a:t>
            </a:r>
          </a:p>
        </p:txBody>
      </p:sp>
      <p:sp>
        <p:nvSpPr>
          <p:cNvPr id="4" name="Slide Number Placeholder 3"/>
          <p:cNvSpPr>
            <a:spLocks noGrp="1"/>
          </p:cNvSpPr>
          <p:nvPr>
            <p:ph type="sldNum" sz="quarter" idx="10"/>
          </p:nvPr>
        </p:nvSpPr>
        <p:spPr/>
        <p:txBody>
          <a:bodyPr/>
          <a:lstStyle/>
          <a:p>
            <a:fld id="{3847AB37-18B6-42C8-8CB1-5DE2B9A197D6}" type="slidenum">
              <a:rPr lang="en-US" smtClean="0"/>
              <a:t>9</a:t>
            </a:fld>
            <a:endParaRPr lang="en-US"/>
          </a:p>
        </p:txBody>
      </p:sp>
    </p:spTree>
    <p:extLst>
      <p:ext uri="{BB962C8B-B14F-4D97-AF65-F5344CB8AC3E}">
        <p14:creationId xmlns:p14="http://schemas.microsoft.com/office/powerpoint/2010/main" val="3860421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https://searchdatamanagement.techtarget.com/definition/NoSQL-Not-Only-SQL</a:t>
            </a:r>
            <a:endParaRPr lang="en-US" dirty="0"/>
          </a:p>
        </p:txBody>
      </p:sp>
      <p:sp>
        <p:nvSpPr>
          <p:cNvPr id="4" name="Slide Number Placeholder 3"/>
          <p:cNvSpPr>
            <a:spLocks noGrp="1"/>
          </p:cNvSpPr>
          <p:nvPr>
            <p:ph type="sldNum" sz="quarter" idx="10"/>
          </p:nvPr>
        </p:nvSpPr>
        <p:spPr/>
        <p:txBody>
          <a:bodyPr/>
          <a:lstStyle/>
          <a:p>
            <a:fld id="{D197542C-7F4B-0D49-9C9A-70CFFFA1A75F}" type="slidenum">
              <a:rPr lang="en-US" smtClean="0"/>
              <a:t>12</a:t>
            </a:fld>
            <a:endParaRPr lang="en-US"/>
          </a:p>
        </p:txBody>
      </p:sp>
    </p:spTree>
    <p:extLst>
      <p:ext uri="{BB962C8B-B14F-4D97-AF65-F5344CB8AC3E}">
        <p14:creationId xmlns:p14="http://schemas.microsoft.com/office/powerpoint/2010/main" val="1660472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http://neo4j-org-dev.herokuapp.com/learn/graphdatabase</a:t>
            </a:r>
            <a:endParaRPr lang="en-US" dirty="0"/>
          </a:p>
        </p:txBody>
      </p:sp>
      <p:sp>
        <p:nvSpPr>
          <p:cNvPr id="4" name="Slide Number Placeholder 3"/>
          <p:cNvSpPr>
            <a:spLocks noGrp="1"/>
          </p:cNvSpPr>
          <p:nvPr>
            <p:ph type="sldNum" sz="quarter" idx="10"/>
          </p:nvPr>
        </p:nvSpPr>
        <p:spPr/>
        <p:txBody>
          <a:bodyPr/>
          <a:lstStyle/>
          <a:p>
            <a:fld id="{D197542C-7F4B-0D49-9C9A-70CFFFA1A75F}" type="slidenum">
              <a:rPr lang="en-US" smtClean="0"/>
              <a:t>14</a:t>
            </a:fld>
            <a:endParaRPr lang="en-US"/>
          </a:p>
        </p:txBody>
      </p:sp>
    </p:spTree>
    <p:extLst>
      <p:ext uri="{BB962C8B-B14F-4D97-AF65-F5344CB8AC3E}">
        <p14:creationId xmlns:p14="http://schemas.microsoft.com/office/powerpoint/2010/main" val="3035001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http://scraping.pro/where-nosql-practically-used/</a:t>
            </a:r>
            <a:endParaRPr lang="en-US" dirty="0"/>
          </a:p>
        </p:txBody>
      </p:sp>
      <p:sp>
        <p:nvSpPr>
          <p:cNvPr id="4" name="Slide Number Placeholder 3"/>
          <p:cNvSpPr>
            <a:spLocks noGrp="1"/>
          </p:cNvSpPr>
          <p:nvPr>
            <p:ph type="sldNum" sz="quarter" idx="10"/>
          </p:nvPr>
        </p:nvSpPr>
        <p:spPr/>
        <p:txBody>
          <a:bodyPr/>
          <a:lstStyle/>
          <a:p>
            <a:fld id="{D197542C-7F4B-0D49-9C9A-70CFFFA1A75F}" type="slidenum">
              <a:rPr lang="en-US" smtClean="0"/>
              <a:t>15</a:t>
            </a:fld>
            <a:endParaRPr lang="en-US"/>
          </a:p>
        </p:txBody>
      </p:sp>
    </p:spTree>
    <p:extLst>
      <p:ext uri="{BB962C8B-B14F-4D97-AF65-F5344CB8AC3E}">
        <p14:creationId xmlns:p14="http://schemas.microsoft.com/office/powerpoint/2010/main" val="527585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http://scraping.pro/where-nosql-practically-used/</a:t>
            </a:r>
            <a:endParaRPr lang="en-US" dirty="0"/>
          </a:p>
        </p:txBody>
      </p:sp>
      <p:sp>
        <p:nvSpPr>
          <p:cNvPr id="4" name="Slide Number Placeholder 3"/>
          <p:cNvSpPr>
            <a:spLocks noGrp="1"/>
          </p:cNvSpPr>
          <p:nvPr>
            <p:ph type="sldNum" sz="quarter" idx="10"/>
          </p:nvPr>
        </p:nvSpPr>
        <p:spPr/>
        <p:txBody>
          <a:bodyPr/>
          <a:lstStyle/>
          <a:p>
            <a:fld id="{D197542C-7F4B-0D49-9C9A-70CFFFA1A75F}" type="slidenum">
              <a:rPr lang="en-US" smtClean="0"/>
              <a:t>16</a:t>
            </a:fld>
            <a:endParaRPr lang="en-US"/>
          </a:p>
        </p:txBody>
      </p:sp>
    </p:spTree>
    <p:extLst>
      <p:ext uri="{BB962C8B-B14F-4D97-AF65-F5344CB8AC3E}">
        <p14:creationId xmlns:p14="http://schemas.microsoft.com/office/powerpoint/2010/main" val="16931193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hyperlink" Target="http://www.bluemetal.com/" TargetMode="Externa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7071" t="17119" b="12667"/>
          <a:stretch/>
        </p:blipFill>
        <p:spPr>
          <a:xfrm>
            <a:off x="0" y="-1"/>
            <a:ext cx="9144000" cy="3611455"/>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0" name="Rectangle 9"/>
          <p:cNvSpPr/>
          <p:nvPr userDrawn="1"/>
        </p:nvSpPr>
        <p:spPr>
          <a:xfrm>
            <a:off x="-1" y="4151504"/>
            <a:ext cx="9141805" cy="991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rgbClr val="706259"/>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rgbClr val="706259"/>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723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 with Text">
    <p:spTree>
      <p:nvGrpSpPr>
        <p:cNvPr id="1" name=""/>
        <p:cNvGrpSpPr/>
        <p:nvPr/>
      </p:nvGrpSpPr>
      <p:grpSpPr>
        <a:xfrm>
          <a:off x="0" y="0"/>
          <a:ext cx="0" cy="0"/>
          <a:chOff x="0" y="0"/>
          <a:chExt cx="0" cy="0"/>
        </a:xfrm>
      </p:grpSpPr>
      <p:sp>
        <p:nvSpPr>
          <p:cNvPr id="3" name="Picture Placeholder 1"/>
          <p:cNvSpPr>
            <a:spLocks noGrp="1"/>
          </p:cNvSpPr>
          <p:nvPr>
            <p:ph type="pic" sz="quarter" idx="13"/>
          </p:nvPr>
        </p:nvSpPr>
        <p:spPr>
          <a:xfrm>
            <a:off x="3925230" y="0"/>
            <a:ext cx="5218770" cy="5143500"/>
          </a:xfrm>
          <a:prstGeom prst="rect">
            <a:avLst/>
          </a:prstGeom>
          <a:solidFill>
            <a:srgbClr val="EFEBE5"/>
          </a:solidFill>
        </p:spPr>
      </p:sp>
      <p:sp>
        <p:nvSpPr>
          <p:cNvPr id="11" name="Text Placeholder 10"/>
          <p:cNvSpPr>
            <a:spLocks noGrp="1"/>
          </p:cNvSpPr>
          <p:nvPr>
            <p:ph type="body" sz="quarter" idx="14"/>
          </p:nvPr>
        </p:nvSpPr>
        <p:spPr>
          <a:xfrm>
            <a:off x="249869" y="1367920"/>
            <a:ext cx="3557187" cy="90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1"/>
          <p:cNvSpPr>
            <a:spLocks noGrp="1"/>
          </p:cNvSpPr>
          <p:nvPr>
            <p:ph type="title"/>
          </p:nvPr>
        </p:nvSpPr>
        <p:spPr>
          <a:xfrm>
            <a:off x="249869" y="363553"/>
            <a:ext cx="3557187" cy="682400"/>
          </a:xfrm>
        </p:spPr>
        <p:txBody>
          <a:bodyPr/>
          <a:lstStyle/>
          <a:p>
            <a:r>
              <a:rPr lang="en-US"/>
              <a:t>Click to edit Master title style</a:t>
            </a:r>
          </a:p>
        </p:txBody>
      </p:sp>
    </p:spTree>
    <p:extLst>
      <p:ext uri="{BB962C8B-B14F-4D97-AF65-F5344CB8AC3E}">
        <p14:creationId xmlns:p14="http://schemas.microsoft.com/office/powerpoint/2010/main" val="157228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Pic with Text">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4206529" y="472092"/>
            <a:ext cx="4536899" cy="4124455"/>
          </a:xfrm>
          <a:prstGeom prst="rect">
            <a:avLst/>
          </a:prstGeom>
          <a:solidFill>
            <a:srgbClr val="EFEBE5"/>
          </a:solidFill>
          <a:ln w="38100">
            <a:noFill/>
          </a:ln>
        </p:spPr>
      </p:sp>
      <p:sp>
        <p:nvSpPr>
          <p:cNvPr id="9" name="Text Placeholder 10"/>
          <p:cNvSpPr>
            <a:spLocks noGrp="1"/>
          </p:cNvSpPr>
          <p:nvPr>
            <p:ph type="body" sz="quarter" idx="14"/>
          </p:nvPr>
        </p:nvSpPr>
        <p:spPr>
          <a:xfrm>
            <a:off x="249869" y="1367920"/>
            <a:ext cx="3557187" cy="90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1"/>
          <p:cNvSpPr>
            <a:spLocks noGrp="1"/>
          </p:cNvSpPr>
          <p:nvPr>
            <p:ph type="title"/>
          </p:nvPr>
        </p:nvSpPr>
        <p:spPr>
          <a:xfrm>
            <a:off x="249869" y="363553"/>
            <a:ext cx="3557187" cy="682400"/>
          </a:xfrm>
        </p:spPr>
        <p:txBody>
          <a:bodyPr/>
          <a:lstStyle/>
          <a:p>
            <a:r>
              <a:rPr lang="en-US"/>
              <a:t>Click to edit Master title style</a:t>
            </a:r>
          </a:p>
        </p:txBody>
      </p:sp>
    </p:spTree>
    <p:extLst>
      <p:ext uri="{BB962C8B-B14F-4D97-AF65-F5344CB8AC3E}">
        <p14:creationId xmlns:p14="http://schemas.microsoft.com/office/powerpoint/2010/main" val="4146758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Pic with Text">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4125951" y="853031"/>
            <a:ext cx="5018049" cy="3264837"/>
          </a:xfrm>
          <a:prstGeom prst="rect">
            <a:avLst/>
          </a:prstGeom>
          <a:solidFill>
            <a:srgbClr val="EFEBE5"/>
          </a:solidFill>
          <a:ln w="38100">
            <a:noFill/>
          </a:ln>
        </p:spPr>
        <p:txBody>
          <a:bodyPr/>
          <a:lstStyle>
            <a:lvl1pPr>
              <a:defRPr baseline="0"/>
            </a:lvl1pPr>
          </a:lstStyle>
          <a:p>
            <a:r>
              <a:rPr lang="en-US"/>
              <a:t>Picture</a:t>
            </a:r>
          </a:p>
        </p:txBody>
      </p:sp>
      <p:sp>
        <p:nvSpPr>
          <p:cNvPr id="6" name="Text Placeholder 10"/>
          <p:cNvSpPr>
            <a:spLocks noGrp="1"/>
          </p:cNvSpPr>
          <p:nvPr>
            <p:ph type="body" sz="quarter" idx="14"/>
          </p:nvPr>
        </p:nvSpPr>
        <p:spPr>
          <a:xfrm>
            <a:off x="249869" y="1367920"/>
            <a:ext cx="3557187" cy="90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1"/>
          <p:cNvSpPr>
            <a:spLocks noGrp="1"/>
          </p:cNvSpPr>
          <p:nvPr>
            <p:ph type="title"/>
          </p:nvPr>
        </p:nvSpPr>
        <p:spPr>
          <a:xfrm>
            <a:off x="249869" y="363553"/>
            <a:ext cx="3557187" cy="682400"/>
          </a:xfrm>
        </p:spPr>
        <p:txBody>
          <a:bodyPr/>
          <a:lstStyle/>
          <a:p>
            <a:r>
              <a:rPr lang="en-US"/>
              <a:t>Click to edit Master title style</a:t>
            </a:r>
          </a:p>
        </p:txBody>
      </p:sp>
    </p:spTree>
    <p:extLst>
      <p:ext uri="{BB962C8B-B14F-4D97-AF65-F5344CB8AC3E}">
        <p14:creationId xmlns:p14="http://schemas.microsoft.com/office/powerpoint/2010/main" val="17398558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Full Size Pic">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9144000" cy="5143500"/>
          </a:xfrm>
          <a:prstGeom prst="rect">
            <a:avLst/>
          </a:prstGeom>
          <a:solidFill>
            <a:srgbClr val="EFEBE5"/>
          </a:solidFill>
          <a:ln w="38100">
            <a:noFill/>
          </a:ln>
        </p:spPr>
      </p:sp>
    </p:spTree>
    <p:extLst>
      <p:ext uri="{BB962C8B-B14F-4D97-AF65-F5344CB8AC3E}">
        <p14:creationId xmlns:p14="http://schemas.microsoft.com/office/powerpoint/2010/main" val="1607290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9144000" cy="5143500"/>
          </a:xfrm>
          <a:prstGeom prst="rect">
            <a:avLst/>
          </a:prstGeom>
          <a:solidFill>
            <a:srgbClr val="EFEBE5"/>
          </a:solidFill>
          <a:ln w="38100">
            <a:noFill/>
          </a:ln>
        </p:spPr>
      </p:sp>
      <p:sp>
        <p:nvSpPr>
          <p:cNvPr id="6" name="Text Placeholder 5"/>
          <p:cNvSpPr>
            <a:spLocks noGrp="1"/>
          </p:cNvSpPr>
          <p:nvPr>
            <p:ph type="body" sz="quarter" idx="14"/>
          </p:nvPr>
        </p:nvSpPr>
        <p:spPr>
          <a:xfrm>
            <a:off x="274638" y="1627188"/>
            <a:ext cx="4297362" cy="944562"/>
          </a:xfrm>
        </p:spPr>
        <p:txBody>
          <a:bodyPr/>
          <a:lstStyle>
            <a:lvl1pPr marL="0" indent="0">
              <a:buNone/>
              <a:defRPr/>
            </a:lvl1pPr>
          </a:lstStyle>
          <a:p>
            <a:pPr lvl="0"/>
            <a:r>
              <a:rPr lang="en-US"/>
              <a:t>Click to edit Master text styles</a:t>
            </a:r>
          </a:p>
        </p:txBody>
      </p:sp>
      <p:sp>
        <p:nvSpPr>
          <p:cNvPr id="7" name="Text Placeholder 5"/>
          <p:cNvSpPr>
            <a:spLocks noGrp="1"/>
          </p:cNvSpPr>
          <p:nvPr>
            <p:ph type="body" sz="quarter" idx="15"/>
          </p:nvPr>
        </p:nvSpPr>
        <p:spPr>
          <a:xfrm>
            <a:off x="274638" y="624865"/>
            <a:ext cx="4297362" cy="412627"/>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9507005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cess Slide Top Gradient">
    <p:spTree>
      <p:nvGrpSpPr>
        <p:cNvPr id="1" name=""/>
        <p:cNvGrpSpPr/>
        <p:nvPr/>
      </p:nvGrpSpPr>
      <p:grpSpPr>
        <a:xfrm>
          <a:off x="0" y="0"/>
          <a:ext cx="0" cy="0"/>
          <a:chOff x="0" y="0"/>
          <a:chExt cx="0" cy="0"/>
        </a:xfrm>
      </p:grpSpPr>
      <p:sp>
        <p:nvSpPr>
          <p:cNvPr id="3" name="Picture Placeholder 1"/>
          <p:cNvSpPr>
            <a:spLocks noGrp="1"/>
          </p:cNvSpPr>
          <p:nvPr>
            <p:ph type="pic" sz="quarter" idx="13"/>
          </p:nvPr>
        </p:nvSpPr>
        <p:spPr>
          <a:xfrm>
            <a:off x="2374605" y="331304"/>
            <a:ext cx="6769395" cy="3902766"/>
          </a:xfrm>
          <a:prstGeom prst="rect">
            <a:avLst/>
          </a:prstGeom>
          <a:solidFill>
            <a:srgbClr val="EFEBE5"/>
          </a:solidFill>
        </p:spPr>
        <p:txBody>
          <a:bodyPr/>
          <a:lstStyle/>
          <a:p>
            <a:endParaRPr lang="en-US"/>
          </a:p>
        </p:txBody>
      </p:sp>
      <p:sp>
        <p:nvSpPr>
          <p:cNvPr id="4" name="Title 3"/>
          <p:cNvSpPr>
            <a:spLocks noGrp="1"/>
          </p:cNvSpPr>
          <p:nvPr>
            <p:ph type="title"/>
          </p:nvPr>
        </p:nvSpPr>
        <p:spPr>
          <a:xfrm>
            <a:off x="190397" y="271400"/>
            <a:ext cx="2014087" cy="1126214"/>
          </a:xfrm>
        </p:spPr>
        <p:txBody>
          <a:bodyPr/>
          <a:lstStyle>
            <a:lvl1pPr>
              <a:defRPr sz="2000"/>
            </a:lvl1pPr>
          </a:lstStyle>
          <a:p>
            <a:r>
              <a:rPr lang="en-US"/>
              <a:t>Click to edit Master title style</a:t>
            </a:r>
          </a:p>
        </p:txBody>
      </p:sp>
      <p:sp>
        <p:nvSpPr>
          <p:cNvPr id="5" name="Text Placeholder 7"/>
          <p:cNvSpPr>
            <a:spLocks noGrp="1"/>
          </p:cNvSpPr>
          <p:nvPr>
            <p:ph type="body" sz="quarter" idx="14"/>
          </p:nvPr>
        </p:nvSpPr>
        <p:spPr>
          <a:xfrm>
            <a:off x="190500" y="1497553"/>
            <a:ext cx="2014538" cy="1452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0" y="1"/>
            <a:ext cx="9144000" cy="67505"/>
          </a:xfrm>
          <a:prstGeom prst="rect">
            <a:avLst/>
          </a:prstGeom>
          <a:gradFill flip="none" rotWithShape="1">
            <a:gsLst>
              <a:gs pos="75000">
                <a:srgbClr val="D40E8C"/>
              </a:gs>
              <a:gs pos="100000">
                <a:srgbClr val="5828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79454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Picture Placeholder 1"/>
          <p:cNvSpPr>
            <a:spLocks noGrp="1"/>
          </p:cNvSpPr>
          <p:nvPr>
            <p:ph type="pic" sz="quarter" idx="13"/>
          </p:nvPr>
        </p:nvSpPr>
        <p:spPr>
          <a:xfrm>
            <a:off x="5808453" y="271399"/>
            <a:ext cx="3335548" cy="4393953"/>
          </a:xfrm>
          <a:prstGeom prst="rect">
            <a:avLst/>
          </a:prstGeom>
          <a:solidFill>
            <a:srgbClr val="EFEBE5"/>
          </a:solidFill>
        </p:spPr>
        <p:txBody>
          <a:bodyPr/>
          <a:lstStyle/>
          <a:p>
            <a:endParaRPr lang="en-US"/>
          </a:p>
        </p:txBody>
      </p:sp>
      <p:sp>
        <p:nvSpPr>
          <p:cNvPr id="4" name="Title 3"/>
          <p:cNvSpPr>
            <a:spLocks noGrp="1"/>
          </p:cNvSpPr>
          <p:nvPr>
            <p:ph type="title"/>
          </p:nvPr>
        </p:nvSpPr>
        <p:spPr>
          <a:xfrm>
            <a:off x="190397" y="271400"/>
            <a:ext cx="2014087" cy="1126214"/>
          </a:xfrm>
        </p:spPr>
        <p:txBody>
          <a:bodyPr/>
          <a:lstStyle>
            <a:lvl1pPr>
              <a:defRPr sz="2000"/>
            </a:lvl1pPr>
          </a:lstStyle>
          <a:p>
            <a:r>
              <a:rPr lang="en-US"/>
              <a:t>Click to edit Master title style</a:t>
            </a:r>
          </a:p>
        </p:txBody>
      </p:sp>
      <p:sp>
        <p:nvSpPr>
          <p:cNvPr id="5" name="Text Placeholder 7"/>
          <p:cNvSpPr>
            <a:spLocks noGrp="1"/>
          </p:cNvSpPr>
          <p:nvPr>
            <p:ph type="body" sz="quarter" idx="14"/>
          </p:nvPr>
        </p:nvSpPr>
        <p:spPr>
          <a:xfrm>
            <a:off x="190500" y="1497553"/>
            <a:ext cx="2014538" cy="1452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0" y="1"/>
            <a:ext cx="9144000" cy="67505"/>
          </a:xfrm>
          <a:prstGeom prst="rect">
            <a:avLst/>
          </a:prstGeom>
          <a:gradFill flip="none" rotWithShape="1">
            <a:gsLst>
              <a:gs pos="75000">
                <a:srgbClr val="D40E8C"/>
              </a:gs>
              <a:gs pos="100000">
                <a:srgbClr val="5828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1"/>
          <p:cNvSpPr>
            <a:spLocks noGrp="1"/>
          </p:cNvSpPr>
          <p:nvPr>
            <p:ph type="pic" sz="quarter" idx="15"/>
          </p:nvPr>
        </p:nvSpPr>
        <p:spPr>
          <a:xfrm>
            <a:off x="2372266" y="271398"/>
            <a:ext cx="3338422" cy="4393953"/>
          </a:xfrm>
          <a:prstGeom prst="rect">
            <a:avLst/>
          </a:prstGeom>
          <a:solidFill>
            <a:srgbClr val="EFEBE5"/>
          </a:solidFill>
        </p:spPr>
        <p:txBody>
          <a:bodyPr/>
          <a:lstStyle/>
          <a:p>
            <a:endParaRPr lang="en-US"/>
          </a:p>
        </p:txBody>
      </p:sp>
    </p:spTree>
    <p:extLst>
      <p:ext uri="{BB962C8B-B14F-4D97-AF65-F5344CB8AC3E}">
        <p14:creationId xmlns:p14="http://schemas.microsoft.com/office/powerpoint/2010/main" val="6301117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4" name="Rectangle 3"/>
          <p:cNvSpPr/>
          <p:nvPr userDrawn="1"/>
        </p:nvSpPr>
        <p:spPr>
          <a:xfrm>
            <a:off x="0" y="1"/>
            <a:ext cx="9144000" cy="67505"/>
          </a:xfrm>
          <a:prstGeom prst="rect">
            <a:avLst/>
          </a:prstGeom>
          <a:gradFill flip="none" rotWithShape="1">
            <a:gsLst>
              <a:gs pos="75000">
                <a:srgbClr val="D40E8C"/>
              </a:gs>
              <a:gs pos="100000">
                <a:srgbClr val="5828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1"/>
          <p:cNvSpPr>
            <a:spLocks noGrp="1"/>
          </p:cNvSpPr>
          <p:nvPr>
            <p:ph type="pic" sz="quarter" idx="16"/>
          </p:nvPr>
        </p:nvSpPr>
        <p:spPr>
          <a:xfrm>
            <a:off x="5943600" y="271400"/>
            <a:ext cx="3200400" cy="2194560"/>
          </a:xfrm>
          <a:prstGeom prst="rect">
            <a:avLst/>
          </a:prstGeom>
          <a:solidFill>
            <a:srgbClr val="EFEBE5"/>
          </a:solidFill>
        </p:spPr>
        <p:txBody>
          <a:bodyPr/>
          <a:lstStyle/>
          <a:p>
            <a:endParaRPr lang="en-US"/>
          </a:p>
        </p:txBody>
      </p:sp>
      <p:sp>
        <p:nvSpPr>
          <p:cNvPr id="9" name="Title 3"/>
          <p:cNvSpPr>
            <a:spLocks noGrp="1"/>
          </p:cNvSpPr>
          <p:nvPr>
            <p:ph type="title"/>
          </p:nvPr>
        </p:nvSpPr>
        <p:spPr>
          <a:xfrm>
            <a:off x="190397" y="271400"/>
            <a:ext cx="2014087" cy="1126214"/>
          </a:xfrm>
        </p:spPr>
        <p:txBody>
          <a:bodyPr/>
          <a:lstStyle>
            <a:lvl1pPr>
              <a:defRPr sz="2000"/>
            </a:lvl1pPr>
          </a:lstStyle>
          <a:p>
            <a:r>
              <a:rPr lang="en-US"/>
              <a:t>Click to edit Master title style</a:t>
            </a:r>
          </a:p>
        </p:txBody>
      </p:sp>
      <p:sp>
        <p:nvSpPr>
          <p:cNvPr id="10" name="Text Placeholder 7"/>
          <p:cNvSpPr>
            <a:spLocks noGrp="1"/>
          </p:cNvSpPr>
          <p:nvPr>
            <p:ph type="body" sz="quarter" idx="14"/>
          </p:nvPr>
        </p:nvSpPr>
        <p:spPr>
          <a:xfrm>
            <a:off x="190500" y="1497553"/>
            <a:ext cx="2014538" cy="1452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
          <p:cNvSpPr>
            <a:spLocks noGrp="1"/>
          </p:cNvSpPr>
          <p:nvPr>
            <p:ph type="pic" sz="quarter" idx="19"/>
          </p:nvPr>
        </p:nvSpPr>
        <p:spPr>
          <a:xfrm>
            <a:off x="5943600" y="2586947"/>
            <a:ext cx="3200400" cy="2194560"/>
          </a:xfrm>
          <a:prstGeom prst="rect">
            <a:avLst/>
          </a:prstGeom>
          <a:solidFill>
            <a:srgbClr val="EFEBE5"/>
          </a:solidFill>
        </p:spPr>
        <p:txBody>
          <a:bodyPr/>
          <a:lstStyle/>
          <a:p>
            <a:endParaRPr lang="en-US"/>
          </a:p>
        </p:txBody>
      </p:sp>
      <p:sp>
        <p:nvSpPr>
          <p:cNvPr id="16" name="Picture Placeholder 1"/>
          <p:cNvSpPr>
            <a:spLocks noGrp="1"/>
          </p:cNvSpPr>
          <p:nvPr>
            <p:ph type="pic" sz="quarter" idx="20"/>
          </p:nvPr>
        </p:nvSpPr>
        <p:spPr>
          <a:xfrm>
            <a:off x="2636363" y="271400"/>
            <a:ext cx="3200400" cy="2194560"/>
          </a:xfrm>
          <a:prstGeom prst="rect">
            <a:avLst/>
          </a:prstGeom>
          <a:solidFill>
            <a:srgbClr val="EFEBE5"/>
          </a:solidFill>
        </p:spPr>
        <p:txBody>
          <a:bodyPr/>
          <a:lstStyle/>
          <a:p>
            <a:endParaRPr lang="en-US"/>
          </a:p>
        </p:txBody>
      </p:sp>
      <p:sp>
        <p:nvSpPr>
          <p:cNvPr id="17" name="Picture Placeholder 1"/>
          <p:cNvSpPr>
            <a:spLocks noGrp="1"/>
          </p:cNvSpPr>
          <p:nvPr>
            <p:ph type="pic" sz="quarter" idx="21"/>
          </p:nvPr>
        </p:nvSpPr>
        <p:spPr>
          <a:xfrm>
            <a:off x="2636363" y="2586947"/>
            <a:ext cx="3200400" cy="2194560"/>
          </a:xfrm>
          <a:prstGeom prst="rect">
            <a:avLst/>
          </a:prstGeom>
          <a:solidFill>
            <a:srgbClr val="EFEBE5"/>
          </a:solidFill>
        </p:spPr>
        <p:txBody>
          <a:bodyPr/>
          <a:lstStyle/>
          <a:p>
            <a:endParaRPr lang="en-US"/>
          </a:p>
        </p:txBody>
      </p:sp>
    </p:spTree>
    <p:extLst>
      <p:ext uri="{BB962C8B-B14F-4D97-AF65-F5344CB8AC3E}">
        <p14:creationId xmlns:p14="http://schemas.microsoft.com/office/powerpoint/2010/main" val="21332692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4" name="Rectangle 3"/>
          <p:cNvSpPr/>
          <p:nvPr userDrawn="1"/>
        </p:nvSpPr>
        <p:spPr>
          <a:xfrm>
            <a:off x="1" y="0"/>
            <a:ext cx="6400800" cy="5143500"/>
          </a:xfrm>
          <a:prstGeom prst="rect">
            <a:avLst/>
          </a:prstGeom>
          <a:solidFill>
            <a:srgbClr val="D4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p:cNvSpPr>
            <a:spLocks noGrp="1"/>
          </p:cNvSpPr>
          <p:nvPr>
            <p:ph type="pic" sz="quarter" idx="14" hasCustomPrompt="1"/>
          </p:nvPr>
        </p:nvSpPr>
        <p:spPr>
          <a:xfrm>
            <a:off x="6640512" y="817563"/>
            <a:ext cx="2196189" cy="733425"/>
          </a:xfrm>
        </p:spPr>
        <p:txBody>
          <a:bodyPr/>
          <a:lstStyle/>
          <a:p>
            <a:r>
              <a:rPr lang="en-US"/>
              <a:t>Client Logo</a:t>
            </a:r>
          </a:p>
        </p:txBody>
      </p:sp>
      <p:sp>
        <p:nvSpPr>
          <p:cNvPr id="13" name="Text Placeholder 12"/>
          <p:cNvSpPr>
            <a:spLocks noGrp="1"/>
          </p:cNvSpPr>
          <p:nvPr>
            <p:ph type="body" sz="quarter" idx="15"/>
          </p:nvPr>
        </p:nvSpPr>
        <p:spPr>
          <a:xfrm>
            <a:off x="6640513" y="1679575"/>
            <a:ext cx="2196188" cy="1528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p:cNvSpPr/>
          <p:nvPr userDrawn="1"/>
        </p:nvSpPr>
        <p:spPr>
          <a:xfrm>
            <a:off x="6400801" y="4830417"/>
            <a:ext cx="2014329" cy="193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911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2233" cy="5143500"/>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chemeClr val="bg1"/>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chemeClr val="bg1"/>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Miss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47092" y="649487"/>
            <a:ext cx="8049816" cy="3844528"/>
          </a:xfrm>
        </p:spPr>
        <p:txBody>
          <a:bodyPr anchor="ctr">
            <a:normAutofit/>
          </a:bodyPr>
          <a:lstStyle>
            <a:lvl1pPr marL="0" indent="0" algn="ctr">
              <a:buNone/>
              <a:defRPr sz="3600" b="0" i="0">
                <a:solidFill>
                  <a:schemeClr val="accent1"/>
                </a:solidFill>
                <a:latin typeface="Segoe UI" charset="0"/>
                <a:ea typeface="Segoe UI" charset="0"/>
                <a:cs typeface="Segoe UI" charset="0"/>
              </a:defRPr>
            </a:lvl1pPr>
            <a:lvl2pPr>
              <a:defRPr sz="2700">
                <a:solidFill>
                  <a:schemeClr val="accent2"/>
                </a:solidFill>
              </a:defRPr>
            </a:lvl2pPr>
            <a:lvl3pPr>
              <a:defRPr sz="2700">
                <a:solidFill>
                  <a:schemeClr val="accent2"/>
                </a:solidFill>
              </a:defRPr>
            </a:lvl3pPr>
            <a:lvl4pPr>
              <a:defRPr sz="2700">
                <a:solidFill>
                  <a:schemeClr val="accent2"/>
                </a:solidFill>
              </a:defRPr>
            </a:lvl4pPr>
            <a:lvl5pPr>
              <a:defRPr sz="2700">
                <a:solidFill>
                  <a:schemeClr val="accent2"/>
                </a:solidFill>
              </a:defRPr>
            </a:lvl5pPr>
          </a:lstStyle>
          <a:p>
            <a:pPr lvl="0"/>
            <a:r>
              <a:rPr lang="en-US" dirty="0"/>
              <a:t>Click to edit Mission text styles</a:t>
            </a:r>
          </a:p>
        </p:txBody>
      </p:sp>
      <p:pic>
        <p:nvPicPr>
          <p:cNvPr id="10" name="Picture 9"/>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8463356" y="4440837"/>
            <a:ext cx="519499" cy="607613"/>
          </a:xfrm>
          <a:prstGeom prst="rect">
            <a:avLst/>
          </a:prstGeom>
        </p:spPr>
      </p:pic>
    </p:spTree>
    <p:extLst>
      <p:ext uri="{BB962C8B-B14F-4D97-AF65-F5344CB8AC3E}">
        <p14:creationId xmlns:p14="http://schemas.microsoft.com/office/powerpoint/2010/main" val="677759074"/>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duotone>
              <a:schemeClr val="bg2">
                <a:shade val="45000"/>
                <a:satMod val="135000"/>
              </a:schemeClr>
              <a:prstClr val="white"/>
            </a:duotone>
            <a:alphaModFix amt="29000"/>
            <a:extLst>
              <a:ext uri="{28A0092B-C50C-407E-A947-70E740481C1C}">
                <a14:useLocalDpi xmlns:a14="http://schemas.microsoft.com/office/drawing/2010/main"/>
              </a:ext>
            </a:extLst>
          </a:blip>
          <a:srcRect/>
          <a:stretch/>
        </p:blipFill>
        <p:spPr>
          <a:xfrm>
            <a:off x="8463356" y="4440837"/>
            <a:ext cx="519499" cy="607613"/>
          </a:xfrm>
          <a:prstGeom prst="rect">
            <a:avLst/>
          </a:prstGeom>
        </p:spPr>
      </p:pic>
      <p:sp>
        <p:nvSpPr>
          <p:cNvPr id="12" name="Text Placeholder 11"/>
          <p:cNvSpPr>
            <a:spLocks noGrp="1"/>
          </p:cNvSpPr>
          <p:nvPr>
            <p:ph type="body" sz="quarter" idx="11" hasCustomPrompt="1"/>
          </p:nvPr>
        </p:nvSpPr>
        <p:spPr>
          <a:xfrm>
            <a:off x="-1" y="206960"/>
            <a:ext cx="9144002" cy="418329"/>
          </a:xfrm>
        </p:spPr>
        <p:txBody>
          <a:bodyPr anchor="ctr">
            <a:normAutofit/>
          </a:bodyPr>
          <a:lstStyle>
            <a:lvl1pPr marL="0" indent="0" algn="ctr">
              <a:buNone/>
              <a:defRPr sz="1500" b="0" i="0" cap="all" baseline="0">
                <a:solidFill>
                  <a:schemeClr val="tx2"/>
                </a:solidFill>
                <a:latin typeface="Segoe UI Light" charset="0"/>
                <a:ea typeface="Segoe UI Light" charset="0"/>
                <a:cs typeface="Segoe UI Light" charset="0"/>
              </a:defRPr>
            </a:lvl1pPr>
          </a:lstStyle>
          <a:p>
            <a:pPr lvl="0"/>
            <a:r>
              <a:rPr lang="en-US" dirty="0"/>
              <a:t>Click to edit Category 1 text</a:t>
            </a:r>
          </a:p>
        </p:txBody>
      </p:sp>
      <p:sp>
        <p:nvSpPr>
          <p:cNvPr id="17" name="Text Placeholder 7"/>
          <p:cNvSpPr>
            <a:spLocks noGrp="1"/>
          </p:cNvSpPr>
          <p:nvPr>
            <p:ph type="body" sz="quarter" idx="10" hasCustomPrompt="1"/>
          </p:nvPr>
        </p:nvSpPr>
        <p:spPr>
          <a:xfrm>
            <a:off x="680645" y="979507"/>
            <a:ext cx="7782711" cy="2923502"/>
          </a:xfrm>
        </p:spPr>
        <p:txBody>
          <a:bodyPr anchor="t">
            <a:normAutofit/>
          </a:bodyPr>
          <a:lstStyle>
            <a:lvl1pPr marL="0" indent="0" algn="ctr">
              <a:buNone/>
              <a:defRPr sz="3000" b="0" i="0">
                <a:solidFill>
                  <a:schemeClr val="accent1"/>
                </a:solidFill>
                <a:latin typeface="Segoe UI" charset="0"/>
                <a:ea typeface="Segoe UI" charset="0"/>
                <a:cs typeface="Segoe UI" charset="0"/>
              </a:defRPr>
            </a:lvl1pPr>
            <a:lvl2pPr>
              <a:defRPr sz="2700">
                <a:solidFill>
                  <a:schemeClr val="accent2"/>
                </a:solidFill>
              </a:defRPr>
            </a:lvl2pPr>
            <a:lvl3pPr>
              <a:defRPr sz="2700">
                <a:solidFill>
                  <a:schemeClr val="accent2"/>
                </a:solidFill>
              </a:defRPr>
            </a:lvl3pPr>
            <a:lvl4pPr>
              <a:defRPr sz="2700">
                <a:solidFill>
                  <a:schemeClr val="accent2"/>
                </a:solidFill>
              </a:defRPr>
            </a:lvl4pPr>
            <a:lvl5pPr>
              <a:defRPr sz="27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205683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alphaModFix amt="36000"/>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4" name="Rectangle 13"/>
          <p:cNvSpPr/>
          <p:nvPr/>
        </p:nvSpPr>
        <p:spPr>
          <a:xfrm>
            <a:off x="0" y="0"/>
            <a:ext cx="9144000" cy="5143500"/>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797A7C"/>
              </a:solidFill>
            </a:endParaRPr>
          </a:p>
        </p:txBody>
      </p:sp>
      <p:sp>
        <p:nvSpPr>
          <p:cNvPr id="5" name="Text Placeholder 7"/>
          <p:cNvSpPr>
            <a:spLocks noGrp="1"/>
          </p:cNvSpPr>
          <p:nvPr>
            <p:ph type="body" sz="quarter" idx="10" hasCustomPrompt="1"/>
          </p:nvPr>
        </p:nvSpPr>
        <p:spPr>
          <a:xfrm>
            <a:off x="0" y="1497025"/>
            <a:ext cx="9144000" cy="620930"/>
          </a:xfrm>
        </p:spPr>
        <p:txBody>
          <a:bodyPr anchor="ctr">
            <a:normAutofit/>
          </a:bodyPr>
          <a:lstStyle>
            <a:lvl1pPr marL="0" indent="0" algn="ctr">
              <a:buNone/>
              <a:defRPr sz="3600" b="0" i="0" baseline="0">
                <a:solidFill>
                  <a:schemeClr val="accent1"/>
                </a:solidFill>
                <a:latin typeface="Segoe UI" charset="0"/>
                <a:ea typeface="Segoe UI" charset="0"/>
                <a:cs typeface="Segoe UI" charset="0"/>
              </a:defRPr>
            </a:lvl1pPr>
            <a:lvl2pPr>
              <a:defRPr sz="2700">
                <a:solidFill>
                  <a:schemeClr val="accent2"/>
                </a:solidFill>
              </a:defRPr>
            </a:lvl2pPr>
            <a:lvl3pPr>
              <a:defRPr sz="2700">
                <a:solidFill>
                  <a:schemeClr val="accent2"/>
                </a:solidFill>
              </a:defRPr>
            </a:lvl3pPr>
            <a:lvl4pPr>
              <a:defRPr sz="2700">
                <a:solidFill>
                  <a:schemeClr val="accent2"/>
                </a:solidFill>
              </a:defRPr>
            </a:lvl4pPr>
            <a:lvl5pPr>
              <a:defRPr sz="2700">
                <a:solidFill>
                  <a:schemeClr val="accent2"/>
                </a:solidFill>
              </a:defRPr>
            </a:lvl5pPr>
          </a:lstStyle>
          <a:p>
            <a:pPr lvl="0"/>
            <a:r>
              <a:rPr lang="en-US" dirty="0"/>
              <a:t>Click to edit heading</a:t>
            </a:r>
          </a:p>
        </p:txBody>
      </p:sp>
      <p:sp>
        <p:nvSpPr>
          <p:cNvPr id="6" name="Text Placeholder 11"/>
          <p:cNvSpPr>
            <a:spLocks noGrp="1"/>
          </p:cNvSpPr>
          <p:nvPr>
            <p:ph type="body" sz="quarter" idx="11"/>
          </p:nvPr>
        </p:nvSpPr>
        <p:spPr>
          <a:xfrm>
            <a:off x="0" y="2117955"/>
            <a:ext cx="9144000" cy="685800"/>
          </a:xfrm>
        </p:spPr>
        <p:txBody>
          <a:bodyPr anchor="ctr">
            <a:normAutofit/>
          </a:bodyPr>
          <a:lstStyle>
            <a:lvl1pPr marL="0" indent="0" algn="ctr">
              <a:buNone/>
              <a:defRPr sz="1500" b="0" i="0" baseline="0">
                <a:solidFill>
                  <a:schemeClr val="tx1"/>
                </a:solidFill>
                <a:latin typeface="Segoe UI Light" charset="0"/>
                <a:ea typeface="Segoe UI Light" charset="0"/>
                <a:cs typeface="Segoe UI Light" charset="0"/>
              </a:defRPr>
            </a:lvl1pPr>
          </a:lstStyle>
          <a:p>
            <a:pPr lvl="0"/>
            <a:r>
              <a:rPr lang="en-US"/>
              <a:t>Edit Master text styles</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22466" y="4210050"/>
            <a:ext cx="2430702" cy="561641"/>
          </a:xfrm>
          <a:prstGeom prst="rect">
            <a:avLst/>
          </a:prstGeom>
        </p:spPr>
      </p:pic>
      <p:sp>
        <p:nvSpPr>
          <p:cNvPr id="8" name="Subtitle 1"/>
          <p:cNvSpPr txBox="1">
            <a:spLocks/>
          </p:cNvSpPr>
          <p:nvPr/>
        </p:nvSpPr>
        <p:spPr>
          <a:xfrm>
            <a:off x="317090" y="4542503"/>
            <a:ext cx="5773994" cy="4150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50" dirty="0">
                <a:solidFill>
                  <a:srgbClr val="797A7C"/>
                </a:solidFill>
                <a:latin typeface="Segoe UI" charset="0"/>
                <a:ea typeface="Segoe UI" charset="0"/>
                <a:cs typeface="Segoe UI" charset="0"/>
                <a:hlinkClick r:id="rId4"/>
              </a:rPr>
              <a:t>www.bluemetal.com</a:t>
            </a:r>
            <a:r>
              <a:rPr lang="en-US" sz="1050" dirty="0">
                <a:solidFill>
                  <a:srgbClr val="797A7C"/>
                </a:solidFill>
                <a:latin typeface="Segoe UI" charset="0"/>
                <a:ea typeface="Segoe UI" charset="0"/>
                <a:cs typeface="Segoe UI" charset="0"/>
              </a:rPr>
              <a:t> </a:t>
            </a:r>
            <a:r>
              <a:rPr lang="en-US" sz="1050" dirty="0" smtClean="0">
                <a:solidFill>
                  <a:srgbClr val="797A7C"/>
                </a:solidFill>
                <a:latin typeface="Segoe UI" charset="0"/>
                <a:ea typeface="Segoe UI" charset="0"/>
                <a:cs typeface="Segoe UI" charset="0"/>
              </a:rPr>
              <a:t>  </a:t>
            </a:r>
            <a:r>
              <a:rPr lang="en-US" sz="1050" dirty="0">
                <a:solidFill>
                  <a:srgbClr val="797A7C"/>
                </a:solidFill>
                <a:latin typeface="Segoe UI" charset="0"/>
                <a:ea typeface="Segoe UI" charset="0"/>
                <a:cs typeface="Segoe UI" charset="0"/>
              </a:rPr>
              <a:t>|  (866) 252-0111</a:t>
            </a:r>
          </a:p>
        </p:txBody>
      </p:sp>
    </p:spTree>
    <p:extLst>
      <p:ext uri="{BB962C8B-B14F-4D97-AF65-F5344CB8AC3E}">
        <p14:creationId xmlns:p14="http://schemas.microsoft.com/office/powerpoint/2010/main" val="131780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clrChange>
              <a:clrFrom>
                <a:srgbClr val="000000"/>
              </a:clrFrom>
              <a:clrTo>
                <a:srgbClr val="000000">
                  <a:alpha val="0"/>
                </a:srgbClr>
              </a:clrTo>
            </a:clrChange>
          </a:blip>
          <a:stretch>
            <a:fillRect/>
          </a:stretch>
        </p:blipFill>
        <p:spPr>
          <a:xfrm>
            <a:off x="7629067" y="4682219"/>
            <a:ext cx="1276919" cy="381154"/>
          </a:xfrm>
          <a:prstGeom prst="rect">
            <a:avLst/>
          </a:prstGeom>
        </p:spPr>
      </p:pic>
      <p:pic>
        <p:nvPicPr>
          <p:cNvPr id="7" name="Picture 6" descr="BG_1.png"/>
          <p:cNvPicPr>
            <a:picLocks noChangeAspect="1"/>
          </p:cNvPicPr>
          <p:nvPr userDrawn="1"/>
        </p:nvPicPr>
        <p:blipFill rotWithShape="1">
          <a:blip r:embed="rId3">
            <a:extLst>
              <a:ext uri="{28A0092B-C50C-407E-A947-70E740481C1C}">
                <a14:useLocalDpi xmlns:a14="http://schemas.microsoft.com/office/drawing/2010/main" val="0"/>
              </a:ext>
            </a:extLst>
          </a:blip>
          <a:srcRect t="116" r="579" b="84991"/>
          <a:stretch/>
        </p:blipFill>
        <p:spPr>
          <a:xfrm>
            <a:off x="0" y="1"/>
            <a:ext cx="9141620" cy="770658"/>
          </a:xfrm>
          <a:prstGeom prst="rect">
            <a:avLst/>
          </a:prstGeom>
        </p:spPr>
      </p:pic>
      <p:sp>
        <p:nvSpPr>
          <p:cNvPr id="8" name="Title Placeholder 1"/>
          <p:cNvSpPr>
            <a:spLocks noGrp="1"/>
          </p:cNvSpPr>
          <p:nvPr>
            <p:ph type="title" hasCustomPrompt="1"/>
          </p:nvPr>
        </p:nvSpPr>
        <p:spPr>
          <a:xfrm>
            <a:off x="457200" y="0"/>
            <a:ext cx="8227219" cy="778809"/>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smtClean="0"/>
              <a:t>Click to edit Content title</a:t>
            </a:r>
            <a:endParaRPr lang="en-US" dirty="0"/>
          </a:p>
        </p:txBody>
      </p:sp>
      <p:sp>
        <p:nvSpPr>
          <p:cNvPr id="5" name="Content Placeholder 4"/>
          <p:cNvSpPr>
            <a:spLocks noGrp="1"/>
          </p:cNvSpPr>
          <p:nvPr>
            <p:ph sz="quarter" idx="10"/>
          </p:nvPr>
        </p:nvSpPr>
        <p:spPr>
          <a:xfrm>
            <a:off x="457200" y="1042475"/>
            <a:ext cx="8227219" cy="354449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136088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631602-37E3-443B-803C-7022FAC97B66}" type="datetimeFigureOut">
              <a:rPr lang="en-US" smtClean="0"/>
              <a:t>5/22/2018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08F3BC-9A4C-4AA7-8F27-2E37C15C6B6F}" type="slidenum">
              <a:rPr lang="en-US" smtClean="0"/>
              <a:t>‹#›</a:t>
            </a:fld>
            <a:endParaRPr lang="en-US"/>
          </a:p>
        </p:txBody>
      </p:sp>
    </p:spTree>
    <p:extLst>
      <p:ext uri="{BB962C8B-B14F-4D97-AF65-F5344CB8AC3E}">
        <p14:creationId xmlns:p14="http://schemas.microsoft.com/office/powerpoint/2010/main" val="275153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6" y="-2824"/>
            <a:ext cx="9144000" cy="3603567"/>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0" name="Rectangle 9"/>
          <p:cNvSpPr/>
          <p:nvPr userDrawn="1"/>
        </p:nvSpPr>
        <p:spPr>
          <a:xfrm>
            <a:off x="-1" y="4151504"/>
            <a:ext cx="9141805" cy="991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rgbClr val="706259"/>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rgbClr val="706259"/>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chemeClr val="bg1"/>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chemeClr val="bg1"/>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chemeClr val="bg1"/>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chemeClr val="bg1"/>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6" y="-2824"/>
            <a:ext cx="9144000" cy="3603567"/>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0" name="Rectangle 9"/>
          <p:cNvSpPr/>
          <p:nvPr userDrawn="1"/>
        </p:nvSpPr>
        <p:spPr>
          <a:xfrm>
            <a:off x="-1" y="4151504"/>
            <a:ext cx="9141805" cy="991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rgbClr val="706259"/>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rgbClr val="706259"/>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sp>
        <p:nvSpPr>
          <p:cNvPr id="25"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rgbClr val="706259"/>
                </a:solidFill>
                <a:latin typeface="Verdana"/>
                <a:cs typeface="Verdana"/>
              </a:defRPr>
            </a:lvl1pPr>
          </a:lstStyle>
          <a:p>
            <a:r>
              <a:rPr lang="en-US"/>
              <a:t>Click to edit Master title style</a:t>
            </a:r>
          </a:p>
        </p:txBody>
      </p:sp>
      <p:sp>
        <p:nvSpPr>
          <p:cNvPr id="26"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rgbClr val="706259"/>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Top Gradient">
    <p:spTree>
      <p:nvGrpSpPr>
        <p:cNvPr id="1" name=""/>
        <p:cNvGrpSpPr/>
        <p:nvPr/>
      </p:nvGrpSpPr>
      <p:grpSpPr>
        <a:xfrm>
          <a:off x="0" y="0"/>
          <a:ext cx="0" cy="0"/>
          <a:chOff x="0" y="0"/>
          <a:chExt cx="0" cy="0"/>
        </a:xfrm>
      </p:grpSpPr>
      <p:sp>
        <p:nvSpPr>
          <p:cNvPr id="3" name="Rectangle 2"/>
          <p:cNvSpPr/>
          <p:nvPr userDrawn="1"/>
        </p:nvSpPr>
        <p:spPr>
          <a:xfrm>
            <a:off x="0" y="1"/>
            <a:ext cx="9144000" cy="67505"/>
          </a:xfrm>
          <a:prstGeom prst="rect">
            <a:avLst/>
          </a:prstGeom>
          <a:gradFill flip="none" rotWithShape="1">
            <a:gsLst>
              <a:gs pos="75000">
                <a:srgbClr val="D40E8C"/>
              </a:gs>
              <a:gs pos="100000">
                <a:srgbClr val="5828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190500" y="1114425"/>
            <a:ext cx="8715375" cy="2143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82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in White Slid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190500" y="1114686"/>
            <a:ext cx="8714840" cy="231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48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TextBox 17"/>
          <p:cNvSpPr txBox="1"/>
          <p:nvPr userDrawn="1"/>
        </p:nvSpPr>
        <p:spPr>
          <a:xfrm>
            <a:off x="3219681" y="4816532"/>
            <a:ext cx="5282281" cy="184666"/>
          </a:xfrm>
          <a:prstGeom prst="rect">
            <a:avLst/>
          </a:prstGeom>
          <a:noFill/>
        </p:spPr>
        <p:txBody>
          <a:bodyPr wrap="square" rtlCol="0">
            <a:spAutoFit/>
          </a:bodyPr>
          <a:lstStyle/>
          <a:p>
            <a:pPr algn="r"/>
            <a:r>
              <a:rPr lang="en-US" sz="600" b="0" i="0">
                <a:solidFill>
                  <a:srgbClr val="726963"/>
                </a:solidFill>
                <a:effectLst/>
                <a:latin typeface="Verdana"/>
                <a:cs typeface="Verdana"/>
              </a:rPr>
              <a:t>Insight Proprietary &amp; Confidential.</a:t>
            </a:r>
            <a:r>
              <a:rPr lang="en-US" sz="600" b="0" i="0" baseline="0">
                <a:solidFill>
                  <a:srgbClr val="726963"/>
                </a:solidFill>
                <a:effectLst/>
                <a:latin typeface="Verdana"/>
                <a:cs typeface="Verdana"/>
              </a:rPr>
              <a:t> Do Not Copy or Distribute. </a:t>
            </a:r>
            <a:r>
              <a:rPr lang="en-US" sz="600" i="0" kern="1200">
                <a:solidFill>
                  <a:srgbClr val="726963"/>
                </a:solidFill>
                <a:latin typeface="Verdana"/>
                <a:ea typeface="+mn-ea"/>
                <a:cs typeface="Verdana"/>
              </a:rPr>
              <a:t>© 2018 Insight Direct USA, Inc</a:t>
            </a:r>
            <a:r>
              <a:rPr lang="en-US" sz="600" b="0" i="0" baseline="0">
                <a:solidFill>
                  <a:srgbClr val="726963"/>
                </a:solidFill>
                <a:effectLst/>
                <a:latin typeface="Verdana"/>
                <a:cs typeface="Verdana"/>
              </a:rPr>
              <a:t>. All Rights Reserved.</a:t>
            </a:r>
            <a:endParaRPr lang="en-US" sz="600" b="0" i="0">
              <a:solidFill>
                <a:srgbClr val="726963"/>
              </a:solidFill>
              <a:effectLst/>
              <a:latin typeface="Verdana"/>
              <a:cs typeface="Verdana"/>
            </a:endParaRPr>
          </a:p>
        </p:txBody>
      </p:sp>
      <p:sp>
        <p:nvSpPr>
          <p:cNvPr id="9" name="TextBox 8"/>
          <p:cNvSpPr txBox="1"/>
          <p:nvPr userDrawn="1"/>
        </p:nvSpPr>
        <p:spPr>
          <a:xfrm>
            <a:off x="8645050" y="4785755"/>
            <a:ext cx="644577" cy="246221"/>
          </a:xfrm>
          <a:prstGeom prst="rect">
            <a:avLst/>
          </a:prstGeom>
          <a:noFill/>
        </p:spPr>
        <p:txBody>
          <a:bodyPr wrap="square" rtlCol="0">
            <a:spAutoFit/>
          </a:bodyPr>
          <a:lstStyle/>
          <a:p>
            <a:fld id="{8F57A718-7638-AA4D-9012-BBF5E9D5FCFE}" type="slidenum">
              <a:rPr lang="en-US" sz="1000" smtClean="0">
                <a:solidFill>
                  <a:srgbClr val="726963"/>
                </a:solidFill>
                <a:latin typeface="Verdana"/>
                <a:cs typeface="Verdana"/>
              </a:rPr>
              <a:t>‹#›</a:t>
            </a:fld>
            <a:endParaRPr lang="en-US" sz="1000" err="1">
              <a:solidFill>
                <a:srgbClr val="726963"/>
              </a:solidFill>
              <a:latin typeface="Verdana"/>
              <a:cs typeface="Verdana"/>
            </a:endParaRPr>
          </a:p>
        </p:txBody>
      </p:sp>
      <p:sp>
        <p:nvSpPr>
          <p:cNvPr id="19" name="Title Placeholder 1"/>
          <p:cNvSpPr>
            <a:spLocks noGrp="1"/>
          </p:cNvSpPr>
          <p:nvPr>
            <p:ph type="title"/>
          </p:nvPr>
        </p:nvSpPr>
        <p:spPr>
          <a:xfrm>
            <a:off x="190397" y="185135"/>
            <a:ext cx="8714943" cy="682400"/>
          </a:xfrm>
          <a:prstGeom prst="rect">
            <a:avLst/>
          </a:prstGeom>
        </p:spPr>
        <p:txBody>
          <a:bodyPr vert="horz" lIns="91440" tIns="45720" rIns="91440" bIns="45720" rtlCol="0" anchor="ctr">
            <a:noAutofit/>
          </a:bodyPr>
          <a:lstStyle/>
          <a:p>
            <a:r>
              <a:rPr lang="en-US"/>
              <a:t>Click to edit Master title style</a:t>
            </a:r>
          </a:p>
        </p:txBody>
      </p:sp>
      <p:sp>
        <p:nvSpPr>
          <p:cNvPr id="20" name="Text Placeholder 2"/>
          <p:cNvSpPr>
            <a:spLocks noGrp="1"/>
          </p:cNvSpPr>
          <p:nvPr>
            <p:ph type="body" idx="1"/>
          </p:nvPr>
        </p:nvSpPr>
        <p:spPr>
          <a:xfrm>
            <a:off x="178228" y="951461"/>
            <a:ext cx="8714944" cy="172049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94239" y="4522837"/>
            <a:ext cx="1689564" cy="504750"/>
          </a:xfrm>
          <a:prstGeom prst="rect">
            <a:avLst/>
          </a:prstGeom>
        </p:spPr>
      </p:pic>
    </p:spTree>
    <p:extLst>
      <p:ext uri="{BB962C8B-B14F-4D97-AF65-F5344CB8AC3E}">
        <p14:creationId xmlns:p14="http://schemas.microsoft.com/office/powerpoint/2010/main" val="581625752"/>
      </p:ext>
    </p:extLst>
  </p:cSld>
  <p:clrMap bg1="lt1" tx1="dk1" bg2="lt2" tx2="dk2" accent1="accent1" accent2="accent2" accent3="accent3" accent4="accent4" accent5="accent5" accent6="accent6" hlink="hlink" folHlink="folHlink"/>
  <p:sldLayoutIdLst>
    <p:sldLayoutId id="2147483679" r:id="rId1"/>
    <p:sldLayoutId id="2147483684" r:id="rId2"/>
    <p:sldLayoutId id="2147483683" r:id="rId3"/>
    <p:sldLayoutId id="2147483686" r:id="rId4"/>
    <p:sldLayoutId id="2147483685" r:id="rId5"/>
    <p:sldLayoutId id="2147483682" r:id="rId6"/>
    <p:sldLayoutId id="2147483680" r:id="rId7"/>
    <p:sldLayoutId id="2147483699" r:id="rId8"/>
    <p:sldLayoutId id="2147483677" r:id="rId9"/>
    <p:sldLayoutId id="2147483698" r:id="rId10"/>
    <p:sldLayoutId id="2147483690" r:id="rId11"/>
    <p:sldLayoutId id="2147483691" r:id="rId12"/>
    <p:sldLayoutId id="2147483692" r:id="rId13"/>
    <p:sldLayoutId id="2147483693" r:id="rId14"/>
    <p:sldLayoutId id="2147483701" r:id="rId15"/>
    <p:sldLayoutId id="2147483704" r:id="rId16"/>
    <p:sldLayoutId id="2147483705" r:id="rId17"/>
    <p:sldLayoutId id="2147483710" r:id="rId18"/>
    <p:sldLayoutId id="2147483709" r:id="rId19"/>
    <p:sldLayoutId id="2147483711" r:id="rId20"/>
    <p:sldLayoutId id="2147483712" r:id="rId21"/>
    <p:sldLayoutId id="2147483714" r:id="rId22"/>
    <p:sldLayoutId id="2147483715" r:id="rId23"/>
    <p:sldLayoutId id="2147483716" r:id="rId24"/>
  </p:sldLayoutIdLst>
  <p:txStyles>
    <p:titleStyle>
      <a:lvl1pPr algn="l" defTabSz="685800" rtl="0" eaLnBrk="1" latinLnBrk="0" hangingPunct="1">
        <a:lnSpc>
          <a:spcPct val="90000"/>
        </a:lnSpc>
        <a:spcBef>
          <a:spcPct val="0"/>
        </a:spcBef>
        <a:buNone/>
        <a:defRPr sz="2800" kern="1200">
          <a:solidFill>
            <a:srgbClr val="554741"/>
          </a:solidFill>
          <a:latin typeface="Verdana" charset="0"/>
          <a:ea typeface="Verdana" charset="0"/>
          <a:cs typeface="Verdana"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D726D"/>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D726D"/>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D726D"/>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mailto:beth.Wolfset@insight.com"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hyperlink" Target="http://scraping.pro/where-nosql-practically-used/" TargetMode="External"/><Relationship Id="rId3" Type="http://schemas.openxmlformats.org/officeDocument/2006/relationships/image" Target="../media/image26.jpeg"/><Relationship Id="rId7" Type="http://schemas.openxmlformats.org/officeDocument/2006/relationships/hyperlink" Target="https://medium.com/@pepekamel/sql-vs-nosql-optimal-uses-b722475ec704"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hyperlink" Target="https://searchdatamanagement.techtarget.com/definition/NoSQL-Not-Only-SQL" TargetMode="External"/><Relationship Id="rId5" Type="http://schemas.openxmlformats.org/officeDocument/2006/relationships/hyperlink" Target="https://www.3pillarglobal.com/insights/exploring-the-different-types-of-nosql-databases" TargetMode="External"/><Relationship Id="rId10" Type="http://schemas.openxmlformats.org/officeDocument/2006/relationships/hyperlink" Target="https://www.dezyre.com/article/nosql-vs-sql-4-reasons-why-nosql-is-better-for-big-data-applications/86" TargetMode="External"/><Relationship Id="rId4" Type="http://schemas.openxmlformats.org/officeDocument/2006/relationships/hyperlink" Target="https://www.cl.cam.ac.uk/~fms27/db/tr-98-2.pdf" TargetMode="External"/><Relationship Id="rId9" Type="http://schemas.openxmlformats.org/officeDocument/2006/relationships/hyperlink" Target="https://www.slideshare.net/Dataversity/nosql-now-nosql-architecture-patterns-2358917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4166" y="2350658"/>
            <a:ext cx="7195559" cy="701450"/>
          </a:xfrm>
        </p:spPr>
        <p:txBody>
          <a:bodyPr/>
          <a:lstStyle/>
          <a:p>
            <a:r>
              <a:rPr lang="en-US" sz="5400" dirty="0" smtClean="0"/>
              <a:t>No SQL, No Mystery</a:t>
            </a:r>
            <a:endParaRPr lang="en-US" sz="5400" dirty="0"/>
          </a:p>
        </p:txBody>
      </p:sp>
      <p:sp>
        <p:nvSpPr>
          <p:cNvPr id="3" name="Subtitle 2"/>
          <p:cNvSpPr>
            <a:spLocks noGrp="1"/>
          </p:cNvSpPr>
          <p:nvPr>
            <p:ph type="subTitle" idx="1"/>
          </p:nvPr>
        </p:nvSpPr>
        <p:spPr>
          <a:xfrm>
            <a:off x="544166" y="4365165"/>
            <a:ext cx="6143277" cy="536622"/>
          </a:xfrm>
        </p:spPr>
        <p:txBody>
          <a:bodyPr/>
          <a:lstStyle/>
          <a:p>
            <a:r>
              <a:rPr lang="en-US" sz="2800" dirty="0">
                <a:latin typeface="Segoe UI" panose="020B0502040204020203" pitchFamily="34" charset="0"/>
                <a:ea typeface="Segoe UI Symbol" panose="020B0502040204020203" pitchFamily="34" charset="0"/>
                <a:cs typeface="Segoe UI" panose="020B0502040204020203" pitchFamily="34" charset="0"/>
              </a:rPr>
              <a:t>Beth Wolfset, </a:t>
            </a:r>
            <a:r>
              <a:rPr lang="en-US" sz="2000" dirty="0">
                <a:latin typeface="Segoe UI" panose="020B0502040204020203" pitchFamily="34" charset="0"/>
                <a:ea typeface="Segoe UI Symbol" panose="020B0502040204020203" pitchFamily="34" charset="0"/>
                <a:cs typeface="Segoe UI" panose="020B0502040204020203" pitchFamily="34" charset="0"/>
              </a:rPr>
              <a:t>Senior</a:t>
            </a:r>
            <a:r>
              <a:rPr lang="en-US" sz="2800" dirty="0" smtClean="0">
                <a:latin typeface="Segoe UI" panose="020B0502040204020203" pitchFamily="34" charset="0"/>
                <a:ea typeface="Segoe UI Symbol" panose="020B0502040204020203" pitchFamily="34" charset="0"/>
                <a:cs typeface="Segoe UI" panose="020B0502040204020203" pitchFamily="34" charset="0"/>
              </a:rPr>
              <a:t> </a:t>
            </a:r>
            <a:r>
              <a:rPr lang="en-US" sz="2000" dirty="0" smtClean="0">
                <a:latin typeface="Segoe UI" panose="020B0502040204020203" pitchFamily="34" charset="0"/>
                <a:ea typeface="Segoe UI Symbol" panose="020B0502040204020203" pitchFamily="34" charset="0"/>
                <a:cs typeface="Segoe UI" panose="020B0502040204020203" pitchFamily="34" charset="0"/>
              </a:rPr>
              <a:t>Data </a:t>
            </a:r>
            <a:r>
              <a:rPr lang="en-US" sz="2000" dirty="0">
                <a:latin typeface="Segoe UI" panose="020B0502040204020203" pitchFamily="34" charset="0"/>
                <a:ea typeface="Segoe UI Symbol" panose="020B0502040204020203" pitchFamily="34" charset="0"/>
                <a:cs typeface="Segoe UI" panose="020B0502040204020203" pitchFamily="34" charset="0"/>
              </a:rPr>
              <a:t>Architect</a:t>
            </a:r>
            <a:r>
              <a:rPr lang="en-US" sz="2800" dirty="0">
                <a:latin typeface="Segoe UI" panose="020B0502040204020203" pitchFamily="34" charset="0"/>
                <a:ea typeface="Segoe UI Symbol" panose="020B0502040204020203" pitchFamily="34" charset="0"/>
                <a:cs typeface="Segoe UI" panose="020B0502040204020203" pitchFamily="34" charset="0"/>
              </a:rPr>
              <a:t/>
            </a:r>
            <a:br>
              <a:rPr lang="en-US" sz="2800" dirty="0">
                <a:latin typeface="Segoe UI" panose="020B0502040204020203" pitchFamily="34" charset="0"/>
                <a:ea typeface="Segoe UI Symbol" panose="020B0502040204020203" pitchFamily="34" charset="0"/>
                <a:cs typeface="Segoe UI" panose="020B0502040204020203" pitchFamily="34" charset="0"/>
              </a:rPr>
            </a:br>
            <a:r>
              <a:rPr lang="en-US" dirty="0">
                <a:solidFill>
                  <a:schemeClr val="bg1">
                    <a:lumMod val="95000"/>
                  </a:schemeClr>
                </a:solidFill>
                <a:latin typeface="Segoe UI" panose="020B0502040204020203" pitchFamily="34" charset="0"/>
                <a:ea typeface="Segoe UI Symbol" panose="020B0502040204020203" pitchFamily="34" charset="0"/>
                <a:cs typeface="Segoe UI" panose="020B0502040204020203" pitchFamily="34" charset="0"/>
              </a:rPr>
              <a:t>Email: </a:t>
            </a:r>
            <a:r>
              <a:rPr lang="en-US" u="sng" dirty="0" smtClean="0">
                <a:solidFill>
                  <a:schemeClr val="bg1">
                    <a:lumMod val="95000"/>
                  </a:schemeClr>
                </a:solidFill>
                <a:latin typeface="Segoe UI" panose="020B0502040204020203" pitchFamily="34" charset="0"/>
                <a:ea typeface="Segoe UI Symbol" panose="020B0502040204020203" pitchFamily="34" charset="0"/>
                <a:cs typeface="Segoe UI" panose="020B0502040204020203" pitchFamily="34" charset="0"/>
              </a:rPr>
              <a:t>beth.Wolfset@insight.com</a:t>
            </a:r>
            <a:endParaRPr lang="en-US" dirty="0">
              <a:latin typeface="Segoe UI" panose="020B0502040204020203" pitchFamily="34" charset="0"/>
              <a:ea typeface="Segoe UI Symbol" panose="020B0502040204020203" pitchFamily="34" charset="0"/>
              <a:cs typeface="Segoe UI" panose="020B0502040204020203" pitchFamily="34" charset="0"/>
            </a:endParaRPr>
          </a:p>
        </p:txBody>
      </p:sp>
      <p:sp>
        <p:nvSpPr>
          <p:cNvPr id="4" name="Title 1"/>
          <p:cNvSpPr txBox="1">
            <a:spLocks/>
          </p:cNvSpPr>
          <p:nvPr/>
        </p:nvSpPr>
        <p:spPr>
          <a:xfrm>
            <a:off x="544166" y="3233417"/>
            <a:ext cx="8308172" cy="877184"/>
          </a:xfrm>
          <a:prstGeom prst="rect">
            <a:avLst/>
          </a:prstGeom>
        </p:spPr>
        <p:txBody>
          <a:bodyPr vert="horz" lIns="91440" tIns="45720" rIns="91440" bIns="45720" rtlCol="0"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dirty="0" smtClean="0">
              <a:latin typeface="Segoe UI" panose="020B0502040204020203" pitchFamily="34" charset="0"/>
              <a:ea typeface="Segoe UI Symbol" panose="020B0502040204020203" pitchFamily="34" charset="0"/>
              <a:cs typeface="Segoe UI" panose="020B0502040204020203" pitchFamily="34" charset="0"/>
            </a:endParaRPr>
          </a:p>
          <a:p>
            <a:r>
              <a:rPr lang="en-US" dirty="0">
                <a:latin typeface="Segoe UI" panose="020B0502040204020203" pitchFamily="34" charset="0"/>
                <a:ea typeface="Segoe UI Symbol" panose="020B0502040204020203" pitchFamily="34" charset="0"/>
                <a:cs typeface="Segoe UI" panose="020B0502040204020203" pitchFamily="34" charset="0"/>
              </a:rPr>
              <a:t>RI </a:t>
            </a:r>
            <a:r>
              <a:rPr lang="en-US" dirty="0" smtClean="0">
                <a:latin typeface="Segoe UI" panose="020B0502040204020203" pitchFamily="34" charset="0"/>
                <a:ea typeface="Segoe UI Symbol" panose="020B0502040204020203" pitchFamily="34" charset="0"/>
                <a:cs typeface="Segoe UI" panose="020B0502040204020203" pitchFamily="34" charset="0"/>
              </a:rPr>
              <a:t>MS </a:t>
            </a:r>
            <a:r>
              <a:rPr lang="en-US" dirty="0">
                <a:latin typeface="Segoe UI" panose="020B0502040204020203" pitchFamily="34" charset="0"/>
                <a:ea typeface="Segoe UI Symbol" panose="020B0502040204020203" pitchFamily="34" charset="0"/>
                <a:cs typeface="Segoe UI" panose="020B0502040204020203" pitchFamily="34" charset="0"/>
              </a:rPr>
              <a:t>Business Intelligence User </a:t>
            </a:r>
            <a:r>
              <a:rPr lang="en-US" dirty="0">
                <a:latin typeface="Segoe UI" panose="020B0502040204020203" pitchFamily="34" charset="0"/>
                <a:ea typeface="Segoe UI Symbol" panose="020B0502040204020203" pitchFamily="34" charset="0"/>
                <a:cs typeface="Segoe UI" panose="020B0502040204020203" pitchFamily="34" charset="0"/>
              </a:rPr>
              <a:t>Group – May 23</a:t>
            </a:r>
            <a:endParaRPr lang="en-US" dirty="0">
              <a:latin typeface="Segoe UI" panose="020B0502040204020203" pitchFamily="34" charset="0"/>
              <a:ea typeface="Segoe UI Symbol" panose="020B0502040204020203" pitchFamily="34" charset="0"/>
              <a:cs typeface="Segoe UI" panose="020B0502040204020203" pitchFamily="34" charset="0"/>
            </a:endParaRPr>
          </a:p>
          <a:p>
            <a:r>
              <a:rPr lang="en-US" dirty="0" smtClean="0">
                <a:latin typeface="Segoe UI" panose="020B0502040204020203" pitchFamily="34" charset="0"/>
                <a:ea typeface="Segoe UI Symbol" panose="020B0502040204020203" pitchFamily="34" charset="0"/>
                <a:cs typeface="Segoe UI" panose="020B0502040204020203" pitchFamily="34" charset="0"/>
              </a:rPr>
              <a:t>Boston </a:t>
            </a:r>
            <a:r>
              <a:rPr lang="en-US" dirty="0" smtClean="0">
                <a:latin typeface="Segoe UI" panose="020B0502040204020203" pitchFamily="34" charset="0"/>
                <a:ea typeface="Segoe UI Symbol" panose="020B0502040204020203" pitchFamily="34" charset="0"/>
                <a:cs typeface="Segoe UI" panose="020B0502040204020203" pitchFamily="34" charset="0"/>
              </a:rPr>
              <a:t>Code Camp – April </a:t>
            </a:r>
            <a:r>
              <a:rPr lang="en-US" dirty="0">
                <a:latin typeface="Segoe UI" panose="020B0502040204020203" pitchFamily="34" charset="0"/>
                <a:ea typeface="Segoe UI Symbol" panose="020B0502040204020203" pitchFamily="34" charset="0"/>
                <a:cs typeface="Segoe UI" panose="020B0502040204020203" pitchFamily="34" charset="0"/>
              </a:rPr>
              <a:t>7</a:t>
            </a:r>
          </a:p>
        </p:txBody>
      </p:sp>
    </p:spTree>
    <p:extLst>
      <p:ext uri="{BB962C8B-B14F-4D97-AF65-F5344CB8AC3E}">
        <p14:creationId xmlns:p14="http://schemas.microsoft.com/office/powerpoint/2010/main" val="13298049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Impedance Match</a:t>
            </a:r>
            <a:endParaRPr lang="en-US" dirty="0"/>
          </a:p>
        </p:txBody>
      </p:sp>
      <p:sp>
        <p:nvSpPr>
          <p:cNvPr id="3" name="Text Placeholder 2"/>
          <p:cNvSpPr>
            <a:spLocks noGrp="1"/>
          </p:cNvSpPr>
          <p:nvPr>
            <p:ph sz="quarter" idx="10"/>
          </p:nvPr>
        </p:nvSpPr>
        <p:spPr/>
        <p:txBody>
          <a:bodyPr/>
          <a:lstStyle/>
          <a:p>
            <a:r>
              <a:rPr lang="en-US" dirty="0" smtClean="0"/>
              <a:t>Match </a:t>
            </a:r>
            <a:r>
              <a:rPr lang="en-US" dirty="0"/>
              <a:t>between </a:t>
            </a:r>
            <a:r>
              <a:rPr lang="en-US" dirty="0" smtClean="0"/>
              <a:t>application structures </a:t>
            </a:r>
            <a:r>
              <a:rPr lang="en-US" dirty="0"/>
              <a:t>and </a:t>
            </a:r>
            <a:r>
              <a:rPr lang="en-US" dirty="0" smtClean="0"/>
              <a:t>data structures in DBMS</a:t>
            </a:r>
          </a:p>
          <a:p>
            <a:r>
              <a:rPr lang="en-US" dirty="0" smtClean="0"/>
              <a:t>App </a:t>
            </a:r>
            <a:r>
              <a:rPr lang="en-US" dirty="0"/>
              <a:t>wants to access </a:t>
            </a:r>
            <a:r>
              <a:rPr lang="en-US" dirty="0" smtClean="0"/>
              <a:t>data </a:t>
            </a:r>
            <a:r>
              <a:rPr lang="en-US" dirty="0"/>
              <a:t>in specific </a:t>
            </a:r>
            <a:r>
              <a:rPr lang="en-US" dirty="0" smtClean="0"/>
              <a:t>ways</a:t>
            </a:r>
          </a:p>
          <a:p>
            <a:r>
              <a:rPr lang="en-US" dirty="0" smtClean="0"/>
              <a:t>Alternative storage approaches attempt to close gap between application and DBMS</a:t>
            </a:r>
          </a:p>
        </p:txBody>
      </p:sp>
      <p:sp>
        <p:nvSpPr>
          <p:cNvPr id="5" name="Course JSON"/>
          <p:cNvSpPr txBox="1"/>
          <p:nvPr/>
        </p:nvSpPr>
        <p:spPr>
          <a:xfrm>
            <a:off x="2313224" y="0"/>
            <a:ext cx="2112951" cy="5262979"/>
          </a:xfrm>
          <a:prstGeom prst="rect">
            <a:avLst/>
          </a:prstGeom>
          <a:solidFill>
            <a:schemeClr val="bg2">
              <a:lumMod val="90000"/>
            </a:schemeClr>
          </a:solidFill>
        </p:spPr>
        <p:txBody>
          <a:bodyPr wrap="none" rtlCol="0">
            <a:spAutoFit/>
          </a:bodyPr>
          <a:lstStyle/>
          <a:p>
            <a:r>
              <a:rPr lang="en-US" sz="1200" dirty="0"/>
              <a:t>{</a:t>
            </a:r>
          </a:p>
          <a:p>
            <a:r>
              <a:rPr lang="en-US" sz="1200" dirty="0"/>
              <a:t>  "course": {</a:t>
            </a:r>
          </a:p>
          <a:p>
            <a:r>
              <a:rPr lang="en-US" sz="1200" dirty="0"/>
              <a:t>    "</a:t>
            </a:r>
            <a:r>
              <a:rPr lang="en-US" sz="1200" dirty="0" err="1"/>
              <a:t>courseId</a:t>
            </a:r>
            <a:r>
              <a:rPr lang="en-US" sz="1200" dirty="0"/>
              <a:t>": "ENG 301",</a:t>
            </a:r>
          </a:p>
          <a:p>
            <a:r>
              <a:rPr lang="en-US" sz="1200" dirty="0"/>
              <a:t>    "instructor": {</a:t>
            </a:r>
          </a:p>
          <a:p>
            <a:r>
              <a:rPr lang="en-US" sz="1200" dirty="0"/>
              <a:t>      "name": {</a:t>
            </a:r>
          </a:p>
          <a:p>
            <a:r>
              <a:rPr lang="en-US" sz="1200" dirty="0"/>
              <a:t>        "</a:t>
            </a:r>
            <a:r>
              <a:rPr lang="en-US" sz="1200" dirty="0" err="1"/>
              <a:t>first_name</a:t>
            </a:r>
            <a:r>
              <a:rPr lang="en-US" sz="1200" dirty="0"/>
              <a:t>": "Severus",</a:t>
            </a:r>
          </a:p>
          <a:p>
            <a:r>
              <a:rPr lang="en-US" sz="1200" dirty="0"/>
              <a:t>        "</a:t>
            </a:r>
            <a:r>
              <a:rPr lang="en-US" sz="1200" dirty="0" err="1"/>
              <a:t>last_name</a:t>
            </a:r>
            <a:r>
              <a:rPr lang="en-US" sz="1200" dirty="0"/>
              <a:t>": "</a:t>
            </a:r>
            <a:r>
              <a:rPr lang="en-US" sz="1200" dirty="0" err="1"/>
              <a:t>Snape</a:t>
            </a:r>
            <a:r>
              <a:rPr lang="en-US" sz="1200" dirty="0"/>
              <a:t>"</a:t>
            </a:r>
          </a:p>
          <a:p>
            <a:r>
              <a:rPr lang="en-US" sz="1200" dirty="0"/>
              <a:t>      },</a:t>
            </a:r>
          </a:p>
          <a:p>
            <a:r>
              <a:rPr lang="en-US" sz="1200" dirty="0"/>
              <a:t>      "</a:t>
            </a:r>
            <a:r>
              <a:rPr lang="en-US" sz="1200" dirty="0" err="1"/>
              <a:t>ssn</a:t>
            </a:r>
            <a:r>
              <a:rPr lang="en-US" sz="1200" dirty="0"/>
              <a:t>": "999-999-9999"</a:t>
            </a:r>
          </a:p>
          <a:p>
            <a:r>
              <a:rPr lang="en-US" sz="1200" dirty="0"/>
              <a:t>    },</a:t>
            </a:r>
          </a:p>
          <a:p>
            <a:r>
              <a:rPr lang="en-US" sz="1200" dirty="0"/>
              <a:t>    "students": [</a:t>
            </a:r>
          </a:p>
          <a:p>
            <a:r>
              <a:rPr lang="en-US" sz="1200" dirty="0"/>
              <a:t>      {</a:t>
            </a:r>
          </a:p>
          <a:p>
            <a:r>
              <a:rPr lang="en-US" sz="1200" dirty="0"/>
              <a:t>        "name": {</a:t>
            </a:r>
          </a:p>
          <a:p>
            <a:r>
              <a:rPr lang="en-US" sz="1200" dirty="0"/>
              <a:t>          "</a:t>
            </a:r>
            <a:r>
              <a:rPr lang="en-US" sz="1200" dirty="0" err="1"/>
              <a:t>first_name</a:t>
            </a:r>
            <a:r>
              <a:rPr lang="en-US" sz="1200" dirty="0"/>
              <a:t>": "Harry",</a:t>
            </a:r>
          </a:p>
          <a:p>
            <a:r>
              <a:rPr lang="en-US" sz="1200" dirty="0"/>
              <a:t>          "</a:t>
            </a:r>
            <a:r>
              <a:rPr lang="en-US" sz="1200" dirty="0" err="1"/>
              <a:t>last_name</a:t>
            </a:r>
            <a:r>
              <a:rPr lang="en-US" sz="1200" dirty="0"/>
              <a:t>": "Potter"</a:t>
            </a:r>
          </a:p>
          <a:p>
            <a:r>
              <a:rPr lang="en-US" sz="1200" dirty="0"/>
              <a:t>        },</a:t>
            </a:r>
          </a:p>
          <a:p>
            <a:r>
              <a:rPr lang="en-US" sz="1200" dirty="0"/>
              <a:t>        "</a:t>
            </a:r>
            <a:r>
              <a:rPr lang="en-US" sz="1200" dirty="0" err="1"/>
              <a:t>ssn</a:t>
            </a:r>
            <a:r>
              <a:rPr lang="en-US" sz="1200" dirty="0"/>
              <a:t>": "111-111-1111"</a:t>
            </a:r>
          </a:p>
          <a:p>
            <a:r>
              <a:rPr lang="en-US" sz="1200" dirty="0"/>
              <a:t>      },</a:t>
            </a:r>
          </a:p>
          <a:p>
            <a:r>
              <a:rPr lang="en-US" sz="1200" dirty="0"/>
              <a:t>      {</a:t>
            </a:r>
          </a:p>
          <a:p>
            <a:r>
              <a:rPr lang="en-US" sz="1200" dirty="0"/>
              <a:t>        "name": {</a:t>
            </a:r>
          </a:p>
          <a:p>
            <a:r>
              <a:rPr lang="en-US" sz="1200" dirty="0"/>
              <a:t>          "</a:t>
            </a:r>
            <a:r>
              <a:rPr lang="en-US" sz="1200" dirty="0" err="1"/>
              <a:t>first_name</a:t>
            </a:r>
            <a:r>
              <a:rPr lang="en-US" sz="1200" dirty="0"/>
              <a:t>": "Luna",</a:t>
            </a:r>
          </a:p>
          <a:p>
            <a:r>
              <a:rPr lang="en-US" sz="1200" dirty="0"/>
              <a:t>          "</a:t>
            </a:r>
            <a:r>
              <a:rPr lang="en-US" sz="1200" dirty="0" err="1"/>
              <a:t>last_name</a:t>
            </a:r>
            <a:r>
              <a:rPr lang="en-US" sz="1200" dirty="0"/>
              <a:t>": "</a:t>
            </a:r>
            <a:r>
              <a:rPr lang="en-US" sz="1200" dirty="0" err="1"/>
              <a:t>Lovegood</a:t>
            </a:r>
            <a:r>
              <a:rPr lang="en-US" sz="1200" dirty="0"/>
              <a:t>"</a:t>
            </a:r>
          </a:p>
          <a:p>
            <a:r>
              <a:rPr lang="en-US" sz="1200" dirty="0"/>
              <a:t>        },</a:t>
            </a:r>
          </a:p>
          <a:p>
            <a:r>
              <a:rPr lang="en-US" sz="1200" dirty="0"/>
              <a:t>        "</a:t>
            </a:r>
            <a:r>
              <a:rPr lang="en-US" sz="1200" dirty="0" err="1"/>
              <a:t>ssn</a:t>
            </a:r>
            <a:r>
              <a:rPr lang="en-US" sz="1200" dirty="0"/>
              <a:t>": "222-222-2222"</a:t>
            </a:r>
          </a:p>
          <a:p>
            <a:r>
              <a:rPr lang="en-US" sz="1200" dirty="0"/>
              <a:t>      }</a:t>
            </a:r>
          </a:p>
          <a:p>
            <a:r>
              <a:rPr lang="en-US" sz="1200" dirty="0"/>
              <a:t>    ]</a:t>
            </a:r>
          </a:p>
          <a:p>
            <a:r>
              <a:rPr lang="en-US" sz="1200" dirty="0"/>
              <a:t>  }</a:t>
            </a:r>
          </a:p>
          <a:p>
            <a:r>
              <a:rPr lang="en-US" sz="1200" dirty="0"/>
              <a:t>}</a:t>
            </a:r>
          </a:p>
        </p:txBody>
      </p:sp>
      <p:sp>
        <p:nvSpPr>
          <p:cNvPr id="6" name="Person JSON"/>
          <p:cNvSpPr txBox="1"/>
          <p:nvPr/>
        </p:nvSpPr>
        <p:spPr>
          <a:xfrm>
            <a:off x="6007988" y="95964"/>
            <a:ext cx="2308837" cy="4339650"/>
          </a:xfrm>
          <a:prstGeom prst="rect">
            <a:avLst/>
          </a:prstGeom>
          <a:solidFill>
            <a:schemeClr val="bg2">
              <a:lumMod val="90000"/>
            </a:schemeClr>
          </a:solidFill>
        </p:spPr>
        <p:txBody>
          <a:bodyPr wrap="none" rtlCol="0">
            <a:spAutoFit/>
          </a:bodyPr>
          <a:lstStyle/>
          <a:p>
            <a:r>
              <a:rPr lang="en-US" sz="1200" dirty="0"/>
              <a:t>{</a:t>
            </a:r>
          </a:p>
          <a:p>
            <a:r>
              <a:rPr lang="en-US" sz="1200" dirty="0"/>
              <a:t>  "person": {</a:t>
            </a:r>
          </a:p>
          <a:p>
            <a:r>
              <a:rPr lang="en-US" sz="1200" dirty="0"/>
              <a:t>    "name": {</a:t>
            </a:r>
          </a:p>
          <a:p>
            <a:r>
              <a:rPr lang="en-US" sz="1200" dirty="0"/>
              <a:t>      "</a:t>
            </a:r>
            <a:r>
              <a:rPr lang="en-US" sz="1200" dirty="0" err="1"/>
              <a:t>first_name</a:t>
            </a:r>
            <a:r>
              <a:rPr lang="en-US" sz="1200" dirty="0"/>
              <a:t>": "Severus",</a:t>
            </a:r>
          </a:p>
          <a:p>
            <a:r>
              <a:rPr lang="en-US" sz="1200" dirty="0"/>
              <a:t>      "</a:t>
            </a:r>
            <a:r>
              <a:rPr lang="en-US" sz="1200" dirty="0" err="1"/>
              <a:t>last_name</a:t>
            </a:r>
            <a:r>
              <a:rPr lang="en-US" sz="1200" dirty="0"/>
              <a:t>": "</a:t>
            </a:r>
            <a:r>
              <a:rPr lang="en-US" sz="1200" dirty="0" err="1"/>
              <a:t>Snape</a:t>
            </a:r>
            <a:r>
              <a:rPr lang="en-US" sz="1200" dirty="0"/>
              <a:t>"</a:t>
            </a:r>
          </a:p>
          <a:p>
            <a:r>
              <a:rPr lang="en-US" sz="1200" dirty="0"/>
              <a:t>    },</a:t>
            </a:r>
          </a:p>
          <a:p>
            <a:r>
              <a:rPr lang="en-US" sz="1200" dirty="0"/>
              <a:t>    "</a:t>
            </a:r>
            <a:r>
              <a:rPr lang="en-US" sz="1200" dirty="0" err="1"/>
              <a:t>ssn</a:t>
            </a:r>
            <a:r>
              <a:rPr lang="en-US" sz="1200" dirty="0"/>
              <a:t>": "999-999-9999",</a:t>
            </a:r>
          </a:p>
          <a:p>
            <a:r>
              <a:rPr lang="en-US" sz="1200" dirty="0"/>
              <a:t>    "</a:t>
            </a:r>
            <a:r>
              <a:rPr lang="en-US" sz="1200" dirty="0" err="1"/>
              <a:t>active_status</a:t>
            </a:r>
            <a:r>
              <a:rPr lang="en-US" sz="1200" dirty="0"/>
              <a:t>": true,</a:t>
            </a:r>
          </a:p>
          <a:p>
            <a:r>
              <a:rPr lang="en-US" sz="1200" dirty="0"/>
              <a:t>    "</a:t>
            </a:r>
            <a:r>
              <a:rPr lang="en-US" sz="1200" dirty="0" err="1"/>
              <a:t>person_type</a:t>
            </a:r>
            <a:r>
              <a:rPr lang="en-US" sz="1200" dirty="0"/>
              <a:t>": "External",</a:t>
            </a:r>
          </a:p>
          <a:p>
            <a:r>
              <a:rPr lang="en-US" sz="1200" dirty="0"/>
              <a:t>    "role": {</a:t>
            </a:r>
          </a:p>
          <a:p>
            <a:r>
              <a:rPr lang="en-US" sz="1200" dirty="0"/>
              <a:t>      "faculty": {</a:t>
            </a:r>
          </a:p>
          <a:p>
            <a:r>
              <a:rPr lang="en-US" sz="1200" dirty="0"/>
              <a:t>        "department": "Engineering",</a:t>
            </a:r>
          </a:p>
          <a:p>
            <a:r>
              <a:rPr lang="en-US" sz="1200" dirty="0"/>
              <a:t>        "salary": "80000"</a:t>
            </a:r>
          </a:p>
          <a:p>
            <a:r>
              <a:rPr lang="en-US" sz="1200" dirty="0"/>
              <a:t>      },</a:t>
            </a:r>
          </a:p>
          <a:p>
            <a:r>
              <a:rPr lang="en-US" sz="1200" dirty="0"/>
              <a:t>      "student": {</a:t>
            </a:r>
          </a:p>
          <a:p>
            <a:r>
              <a:rPr lang="en-US" sz="1200" dirty="0"/>
              <a:t>        "fee": 0</a:t>
            </a:r>
          </a:p>
          <a:p>
            <a:r>
              <a:rPr lang="en-US" sz="1200" dirty="0"/>
              <a:t>      }</a:t>
            </a:r>
          </a:p>
          <a:p>
            <a:r>
              <a:rPr lang="en-US" sz="1200" dirty="0"/>
              <a:t>    },</a:t>
            </a:r>
          </a:p>
          <a:p>
            <a:r>
              <a:rPr lang="en-US" sz="1200" dirty="0"/>
              <a:t>    "course": {</a:t>
            </a:r>
          </a:p>
          <a:p>
            <a:r>
              <a:rPr lang="en-US" sz="1200" dirty="0"/>
              <a:t>      "</a:t>
            </a:r>
            <a:r>
              <a:rPr lang="en-US" sz="1200" dirty="0" err="1"/>
              <a:t>courseId</a:t>
            </a:r>
            <a:r>
              <a:rPr lang="en-US" sz="1200" dirty="0"/>
              <a:t>": "ENG 301"</a:t>
            </a:r>
          </a:p>
          <a:p>
            <a:r>
              <a:rPr lang="en-US" sz="1200" dirty="0"/>
              <a:t>    }</a:t>
            </a:r>
          </a:p>
          <a:p>
            <a:r>
              <a:rPr lang="en-US" sz="1200" dirty="0"/>
              <a:t>  }</a:t>
            </a:r>
          </a:p>
          <a:p>
            <a:r>
              <a:rPr lang="en-US" sz="1200" dirty="0"/>
              <a:t>}</a:t>
            </a:r>
          </a:p>
        </p:txBody>
      </p:sp>
    </p:spTree>
    <p:extLst>
      <p:ext uri="{BB962C8B-B14F-4D97-AF65-F5344CB8AC3E}">
        <p14:creationId xmlns:p14="http://schemas.microsoft.com/office/powerpoint/2010/main" val="149855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Databases</a:t>
            </a:r>
            <a:endParaRPr lang="en-US" dirty="0"/>
          </a:p>
        </p:txBody>
      </p:sp>
      <p:graphicFrame>
        <p:nvGraphicFramePr>
          <p:cNvPr id="6" name="Table 5"/>
          <p:cNvGraphicFramePr>
            <a:graphicFrameLocks noGrp="1" noChangeAspect="1"/>
          </p:cNvGraphicFramePr>
          <p:nvPr>
            <p:extLst/>
          </p:nvPr>
        </p:nvGraphicFramePr>
        <p:xfrm>
          <a:off x="190397" y="867537"/>
          <a:ext cx="8714943" cy="4061460"/>
        </p:xfrm>
        <a:graphic>
          <a:graphicData uri="http://schemas.openxmlformats.org/drawingml/2006/table">
            <a:tbl>
              <a:tblPr firstRow="1" bandRow="1">
                <a:tableStyleId>{5C22544A-7EE6-4342-B048-85BDC9FD1C3A}</a:tableStyleId>
              </a:tblPr>
              <a:tblGrid>
                <a:gridCol w="1423308">
                  <a:extLst>
                    <a:ext uri="{9D8B030D-6E8A-4147-A177-3AD203B41FA5}">
                      <a16:colId xmlns:a16="http://schemas.microsoft.com/office/drawing/2014/main" val="20000"/>
                    </a:ext>
                  </a:extLst>
                </a:gridCol>
                <a:gridCol w="1353651">
                  <a:extLst>
                    <a:ext uri="{9D8B030D-6E8A-4147-A177-3AD203B41FA5}">
                      <a16:colId xmlns:a16="http://schemas.microsoft.com/office/drawing/2014/main" val="20001"/>
                    </a:ext>
                  </a:extLst>
                </a:gridCol>
                <a:gridCol w="1108780">
                  <a:extLst>
                    <a:ext uri="{9D8B030D-6E8A-4147-A177-3AD203B41FA5}">
                      <a16:colId xmlns:a16="http://schemas.microsoft.com/office/drawing/2014/main" val="20002"/>
                    </a:ext>
                  </a:extLst>
                </a:gridCol>
                <a:gridCol w="505516">
                  <a:extLst>
                    <a:ext uri="{9D8B030D-6E8A-4147-A177-3AD203B41FA5}">
                      <a16:colId xmlns:a16="http://schemas.microsoft.com/office/drawing/2014/main" val="20003"/>
                    </a:ext>
                  </a:extLst>
                </a:gridCol>
                <a:gridCol w="1224448">
                  <a:extLst>
                    <a:ext uri="{9D8B030D-6E8A-4147-A177-3AD203B41FA5}">
                      <a16:colId xmlns:a16="http://schemas.microsoft.com/office/drawing/2014/main" val="20004"/>
                    </a:ext>
                  </a:extLst>
                </a:gridCol>
                <a:gridCol w="1195955">
                  <a:extLst>
                    <a:ext uri="{9D8B030D-6E8A-4147-A177-3AD203B41FA5}">
                      <a16:colId xmlns:a16="http://schemas.microsoft.com/office/drawing/2014/main" val="20005"/>
                    </a:ext>
                  </a:extLst>
                </a:gridCol>
                <a:gridCol w="1903285">
                  <a:extLst>
                    <a:ext uri="{9D8B030D-6E8A-4147-A177-3AD203B41FA5}">
                      <a16:colId xmlns:a16="http://schemas.microsoft.com/office/drawing/2014/main" val="20006"/>
                    </a:ext>
                  </a:extLst>
                </a:gridCol>
              </a:tblGrid>
              <a:tr h="295385">
                <a:tc>
                  <a:txBody>
                    <a:bodyPr/>
                    <a:lstStyle/>
                    <a:p>
                      <a:pPr algn="ctr"/>
                      <a:r>
                        <a:rPr lang="en-US" dirty="0" smtClean="0"/>
                        <a:t>Database</a:t>
                      </a:r>
                      <a:r>
                        <a:rPr lang="en-US" baseline="0" dirty="0" smtClean="0"/>
                        <a:t> Type</a:t>
                      </a:r>
                      <a:endParaRPr lang="en-US" dirty="0"/>
                    </a:p>
                  </a:txBody>
                  <a:tcPr>
                    <a:solidFill>
                      <a:srgbClr val="D40E8C"/>
                    </a:solidFill>
                  </a:tcPr>
                </a:tc>
                <a:tc gridSpan="2">
                  <a:txBody>
                    <a:bodyPr/>
                    <a:lstStyle/>
                    <a:p>
                      <a:pPr algn="ctr"/>
                      <a:r>
                        <a:rPr lang="en-US" dirty="0" smtClean="0"/>
                        <a:t>Example</a:t>
                      </a:r>
                      <a:endParaRPr lang="en-US" dirty="0"/>
                    </a:p>
                  </a:txBody>
                  <a:tcPr>
                    <a:solidFill>
                      <a:srgbClr val="D40E8C"/>
                    </a:solidFill>
                  </a:tcPr>
                </a:tc>
                <a:tc hMerge="1">
                  <a:txBody>
                    <a:bodyPr/>
                    <a:lstStyle/>
                    <a:p>
                      <a:endParaRPr lang="en-US"/>
                    </a:p>
                  </a:txBody>
                  <a:tcPr/>
                </a:tc>
                <a:tc>
                  <a:txBody>
                    <a:bodyPr/>
                    <a:lstStyle/>
                    <a:p>
                      <a:pPr algn="ctr"/>
                      <a:endParaRPr lang="en-US" dirty="0"/>
                    </a:p>
                  </a:txBody>
                  <a:tcPr>
                    <a:solidFill>
                      <a:srgbClr val="D40E8C"/>
                    </a:solidFill>
                  </a:tcPr>
                </a:tc>
                <a:tc>
                  <a:txBody>
                    <a:bodyPr/>
                    <a:lstStyle/>
                    <a:p>
                      <a:pPr algn="ctr"/>
                      <a:r>
                        <a:rPr lang="en-US" dirty="0" smtClean="0"/>
                        <a:t>Database Type</a:t>
                      </a:r>
                      <a:endParaRPr lang="en-US" dirty="0"/>
                    </a:p>
                  </a:txBody>
                  <a:tcPr>
                    <a:solidFill>
                      <a:srgbClr val="D40E8C"/>
                    </a:solidFill>
                  </a:tcPr>
                </a:tc>
                <a:tc gridSpan="2">
                  <a:txBody>
                    <a:bodyPr/>
                    <a:lstStyle/>
                    <a:p>
                      <a:pPr algn="ctr"/>
                      <a:r>
                        <a:rPr lang="en-US" dirty="0" smtClean="0"/>
                        <a:t>Example</a:t>
                      </a:r>
                      <a:endParaRPr lang="en-US" dirty="0"/>
                    </a:p>
                  </a:txBody>
                  <a:tcPr>
                    <a:solidFill>
                      <a:srgbClr val="D40E8C"/>
                    </a:solidFill>
                  </a:tcPr>
                </a:tc>
                <a:tc hMerge="1">
                  <a:txBody>
                    <a:bodyPr/>
                    <a:lstStyle/>
                    <a:p>
                      <a:endParaRPr lang="en-US"/>
                    </a:p>
                  </a:txBody>
                  <a:tcPr/>
                </a:tc>
                <a:extLst>
                  <a:ext uri="{0D108BD9-81ED-4DB2-BD59-A6C34878D82A}">
                    <a16:rowId xmlns:a16="http://schemas.microsoft.com/office/drawing/2014/main" val="10000"/>
                  </a:ext>
                </a:extLst>
              </a:tr>
              <a:tr h="1094534">
                <a:tc>
                  <a:txBody>
                    <a:bodyPr/>
                    <a:lstStyle/>
                    <a:p>
                      <a:r>
                        <a:rPr lang="en-US" sz="1400" dirty="0" smtClean="0"/>
                        <a:t>Relational (SQL)</a:t>
                      </a:r>
                      <a:endParaRPr lang="en-US" sz="1400" dirty="0"/>
                    </a:p>
                  </a:txBody>
                  <a:tcPr>
                    <a:solidFill>
                      <a:srgbClr val="D40E8C">
                        <a:alpha val="50196"/>
                      </a:srgbClr>
                    </a:solidFill>
                  </a:tcPr>
                </a:tc>
                <a:tc>
                  <a:txBody>
                    <a:bodyPr/>
                    <a:lstStyle/>
                    <a:p>
                      <a:r>
                        <a:rPr lang="en-US" sz="1350" kern="1200" dirty="0" smtClean="0">
                          <a:ln>
                            <a:solidFill>
                              <a:srgbClr val="FFFFFF">
                                <a:alpha val="0"/>
                              </a:srgbClr>
                            </a:solidFill>
                          </a:ln>
                          <a:solidFill>
                            <a:srgbClr val="0B667F"/>
                          </a:solidFill>
                          <a:latin typeface="+mn-lt"/>
                          <a:ea typeface="+mn-ea"/>
                          <a:cs typeface="+mn-cs"/>
                        </a:rPr>
                        <a:t>SQL Server</a:t>
                      </a:r>
                    </a:p>
                    <a:p>
                      <a:pPr marL="0" marR="0" indent="0" algn="l" defTabSz="914400" rtl="0" eaLnBrk="1" fontAlgn="auto" latinLnBrk="0" hangingPunct="1">
                        <a:lnSpc>
                          <a:spcPct val="100000"/>
                        </a:lnSpc>
                        <a:spcBef>
                          <a:spcPts val="0"/>
                        </a:spcBef>
                        <a:spcAft>
                          <a:spcPts val="0"/>
                        </a:spcAft>
                        <a:buClrTx/>
                        <a:buSzTx/>
                        <a:buFontTx/>
                        <a:buNone/>
                        <a:tabLst/>
                        <a:defRPr/>
                      </a:pPr>
                      <a:r>
                        <a:rPr lang="en-US" sz="1350" kern="1200" dirty="0" smtClean="0">
                          <a:ln>
                            <a:solidFill>
                              <a:srgbClr val="FFFFFF">
                                <a:alpha val="0"/>
                              </a:srgbClr>
                            </a:solidFill>
                          </a:ln>
                          <a:solidFill>
                            <a:srgbClr val="0B667F"/>
                          </a:solidFill>
                          <a:latin typeface="+mn-lt"/>
                          <a:ea typeface="+mn-ea"/>
                          <a:cs typeface="+mn-cs"/>
                        </a:rPr>
                        <a:t>SQL Database</a:t>
                      </a:r>
                    </a:p>
                    <a:p>
                      <a:r>
                        <a:rPr lang="en-US" sz="1400" dirty="0" smtClean="0"/>
                        <a:t>Oracle</a:t>
                      </a:r>
                    </a:p>
                    <a:p>
                      <a:r>
                        <a:rPr lang="en-US" sz="1400" dirty="0" smtClean="0"/>
                        <a:t>Sybase</a:t>
                      </a:r>
                    </a:p>
                  </a:txBody>
                  <a:tcPr>
                    <a:solidFill>
                      <a:srgbClr val="D40E8C">
                        <a:alpha val="50196"/>
                      </a:srgbClr>
                    </a:solidFill>
                  </a:tcPr>
                </a:tc>
                <a:tc>
                  <a:txBody>
                    <a:bodyPr/>
                    <a:lstStyle/>
                    <a:p>
                      <a:r>
                        <a:rPr lang="en-US" sz="1400" dirty="0" smtClean="0"/>
                        <a:t>My</a:t>
                      </a:r>
                      <a:r>
                        <a:rPr lang="en-US" sz="1400" baseline="0" dirty="0" smtClean="0"/>
                        <a:t>SQL</a:t>
                      </a:r>
                    </a:p>
                    <a:p>
                      <a:pPr marL="0" algn="l" defTabSz="914400" rtl="0" eaLnBrk="1" latinLnBrk="0" hangingPunct="1"/>
                      <a:r>
                        <a:rPr lang="en-US" sz="1350" kern="1200" dirty="0" smtClean="0">
                          <a:ln>
                            <a:solidFill>
                              <a:srgbClr val="FFFFFF">
                                <a:alpha val="0"/>
                              </a:srgbClr>
                            </a:solidFill>
                          </a:ln>
                          <a:solidFill>
                            <a:srgbClr val="0B667F"/>
                          </a:solidFill>
                          <a:latin typeface="+mn-lt"/>
                          <a:ea typeface="+mn-ea"/>
                          <a:cs typeface="+mn-cs"/>
                        </a:rPr>
                        <a:t>MS Access</a:t>
                      </a:r>
                    </a:p>
                  </a:txBody>
                  <a:tcPr>
                    <a:solidFill>
                      <a:srgbClr val="D40E8C">
                        <a:alpha val="50196"/>
                      </a:srgbClr>
                    </a:solidFill>
                  </a:tcPr>
                </a:tc>
                <a:tc>
                  <a:txBody>
                    <a:bodyPr/>
                    <a:lstStyle/>
                    <a:p>
                      <a:endParaRPr lang="en-US" sz="1400" dirty="0"/>
                    </a:p>
                  </a:txBody>
                  <a:tcPr>
                    <a:solidFill>
                      <a:srgbClr val="D40E8C">
                        <a:alpha val="50196"/>
                      </a:srgbClr>
                    </a:solidFill>
                  </a:tcPr>
                </a:tc>
                <a:tc>
                  <a:txBody>
                    <a:bodyPr/>
                    <a:lstStyle/>
                    <a:p>
                      <a:r>
                        <a:rPr lang="en-US" sz="1400" b="1" dirty="0" smtClean="0">
                          <a:solidFill>
                            <a:schemeClr val="accent6"/>
                          </a:solidFill>
                        </a:rPr>
                        <a:t>Document</a:t>
                      </a:r>
                      <a:endParaRPr lang="en-US" sz="1400" b="1" dirty="0">
                        <a:solidFill>
                          <a:schemeClr val="accent6"/>
                        </a:solidFill>
                      </a:endParaRPr>
                    </a:p>
                  </a:txBody>
                  <a:tcPr>
                    <a:solidFill>
                      <a:srgbClr val="D40E8C">
                        <a:alpha val="50196"/>
                      </a:srgbClr>
                    </a:solidFill>
                  </a:tcPr>
                </a:tc>
                <a:tc>
                  <a:txBody>
                    <a:bodyPr/>
                    <a:lstStyle/>
                    <a:p>
                      <a:r>
                        <a:rPr lang="en-US" sz="1400" dirty="0" smtClean="0"/>
                        <a:t>Lotus Notes</a:t>
                      </a:r>
                    </a:p>
                    <a:p>
                      <a:r>
                        <a:rPr lang="en-US" sz="1400" dirty="0" err="1" smtClean="0"/>
                        <a:t>CouchBase</a:t>
                      </a:r>
                      <a:endParaRPr lang="en-US" sz="1400" dirty="0" smtClean="0"/>
                    </a:p>
                    <a:p>
                      <a:r>
                        <a:rPr lang="en-US" sz="1400" dirty="0" err="1" smtClean="0"/>
                        <a:t>CouchDB</a:t>
                      </a:r>
                      <a:endParaRPr lang="en-US" sz="1400" dirty="0" smtClean="0"/>
                    </a:p>
                    <a:p>
                      <a:r>
                        <a:rPr lang="en-US" sz="1400" dirty="0" smtClean="0"/>
                        <a:t>MongoDB</a:t>
                      </a:r>
                    </a:p>
                  </a:txBody>
                  <a:tcPr>
                    <a:solidFill>
                      <a:srgbClr val="D40E8C">
                        <a:alpha val="50196"/>
                      </a:srgbClr>
                    </a:solidFill>
                  </a:tcPr>
                </a:tc>
                <a:tc>
                  <a:txBody>
                    <a:bodyPr/>
                    <a:lstStyle/>
                    <a:p>
                      <a:r>
                        <a:rPr lang="en-US" sz="1400" dirty="0" err="1" smtClean="0"/>
                        <a:t>OrientDB</a:t>
                      </a:r>
                      <a:endParaRPr lang="en-US" sz="1400" dirty="0" smtClean="0"/>
                    </a:p>
                    <a:p>
                      <a:r>
                        <a:rPr lang="en-US" sz="1400" dirty="0" smtClean="0"/>
                        <a:t>Raven</a:t>
                      </a:r>
                    </a:p>
                    <a:p>
                      <a:r>
                        <a:rPr lang="en-US" sz="1400" dirty="0" err="1" smtClean="0"/>
                        <a:t>Terrastore</a:t>
                      </a:r>
                      <a:endParaRPr lang="en-US" sz="1400" dirty="0" smtClean="0"/>
                    </a:p>
                    <a:p>
                      <a:r>
                        <a:rPr lang="en-US" sz="1350" kern="1200" dirty="0" smtClean="0">
                          <a:ln>
                            <a:solidFill>
                              <a:srgbClr val="FFFFFF">
                                <a:alpha val="0"/>
                              </a:srgbClr>
                            </a:solidFill>
                          </a:ln>
                          <a:solidFill>
                            <a:srgbClr val="0B667F"/>
                          </a:solidFill>
                          <a:latin typeface="+mn-lt"/>
                          <a:ea typeface="+mn-ea"/>
                          <a:cs typeface="+mn-cs"/>
                        </a:rPr>
                        <a:t>Azure </a:t>
                      </a:r>
                      <a:r>
                        <a:rPr lang="en-US" sz="1350" kern="1200" dirty="0" err="1" smtClean="0">
                          <a:ln>
                            <a:solidFill>
                              <a:srgbClr val="FFFFFF">
                                <a:alpha val="0"/>
                              </a:srgbClr>
                            </a:solidFill>
                          </a:ln>
                          <a:solidFill>
                            <a:srgbClr val="0B667F"/>
                          </a:solidFill>
                          <a:latin typeface="+mn-lt"/>
                          <a:ea typeface="+mn-ea"/>
                          <a:cs typeface="+mn-cs"/>
                        </a:rPr>
                        <a:t>DocumentDB</a:t>
                      </a:r>
                      <a:endParaRPr lang="en-US" sz="1350" kern="1200" dirty="0" smtClean="0">
                        <a:ln>
                          <a:solidFill>
                            <a:srgbClr val="FFFFFF">
                              <a:alpha val="0"/>
                            </a:srgbClr>
                          </a:solidFill>
                        </a:ln>
                        <a:solidFill>
                          <a:srgbClr val="0B667F"/>
                        </a:solidFill>
                        <a:latin typeface="+mn-lt"/>
                        <a:ea typeface="+mn-ea"/>
                        <a:cs typeface="+mn-cs"/>
                      </a:endParaRPr>
                    </a:p>
                    <a:p>
                      <a:r>
                        <a:rPr lang="en-US" sz="1350" kern="1200" dirty="0" smtClean="0">
                          <a:ln>
                            <a:solidFill>
                              <a:srgbClr val="FFFFFF">
                                <a:alpha val="0"/>
                              </a:srgbClr>
                            </a:solidFill>
                          </a:ln>
                          <a:solidFill>
                            <a:srgbClr val="0B667F"/>
                          </a:solidFill>
                          <a:latin typeface="+mn-lt"/>
                          <a:ea typeface="+mn-ea"/>
                          <a:cs typeface="+mn-cs"/>
                        </a:rPr>
                        <a:t>Azure Cosmos DB</a:t>
                      </a:r>
                    </a:p>
                  </a:txBody>
                  <a:tcPr>
                    <a:solidFill>
                      <a:srgbClr val="D40E8C">
                        <a:alpha val="50196"/>
                      </a:srgbClr>
                    </a:solidFill>
                  </a:tcPr>
                </a:tc>
                <a:extLst>
                  <a:ext uri="{0D108BD9-81ED-4DB2-BD59-A6C34878D82A}">
                    <a16:rowId xmlns:a16="http://schemas.microsoft.com/office/drawing/2014/main" val="10001"/>
                  </a:ext>
                </a:extLst>
              </a:tr>
              <a:tr h="1094534">
                <a:tc>
                  <a:txBody>
                    <a:bodyPr/>
                    <a:lstStyle/>
                    <a:p>
                      <a:r>
                        <a:rPr lang="en-US" sz="1400" b="1" dirty="0" smtClean="0">
                          <a:solidFill>
                            <a:schemeClr val="accent6"/>
                          </a:solidFill>
                        </a:rPr>
                        <a:t>Graph</a:t>
                      </a:r>
                      <a:r>
                        <a:rPr lang="en-US" sz="1400" b="1" baseline="0" dirty="0" smtClean="0"/>
                        <a:t> </a:t>
                      </a:r>
                      <a:r>
                        <a:rPr lang="en-US" sz="1400" baseline="0" dirty="0" smtClean="0"/>
                        <a:t>&amp; Resource Description Framework (RDF)</a:t>
                      </a:r>
                      <a:endParaRPr lang="en-US" sz="1400" dirty="0"/>
                    </a:p>
                  </a:txBody>
                  <a:tcPr>
                    <a:solidFill>
                      <a:srgbClr val="D40E8C">
                        <a:alpha val="74902"/>
                      </a:srgbClr>
                    </a:solidFill>
                  </a:tcPr>
                </a:tc>
                <a:tc>
                  <a:txBody>
                    <a:bodyPr/>
                    <a:lstStyle/>
                    <a:p>
                      <a:pPr>
                        <a:tabLst>
                          <a:tab pos="914400" algn="l"/>
                        </a:tabLst>
                      </a:pPr>
                      <a:r>
                        <a:rPr lang="en-US" sz="1400" dirty="0" smtClean="0"/>
                        <a:t>Neo4J</a:t>
                      </a:r>
                    </a:p>
                    <a:p>
                      <a:pPr>
                        <a:tabLst>
                          <a:tab pos="914400" algn="l"/>
                        </a:tabLst>
                      </a:pPr>
                      <a:r>
                        <a:rPr lang="en-US" sz="1400" dirty="0" smtClean="0"/>
                        <a:t>Flock</a:t>
                      </a:r>
                    </a:p>
                    <a:p>
                      <a:pPr>
                        <a:tabLst>
                          <a:tab pos="914400" algn="l"/>
                        </a:tabLst>
                      </a:pPr>
                      <a:r>
                        <a:rPr lang="en-US" sz="1400" dirty="0" err="1" smtClean="0"/>
                        <a:t>HyperGraph</a:t>
                      </a:r>
                      <a:endParaRPr lang="en-US" sz="1400" dirty="0" smtClean="0"/>
                    </a:p>
                    <a:p>
                      <a:r>
                        <a:rPr lang="en-US" sz="1400" dirty="0" smtClean="0"/>
                        <a:t>Infinite</a:t>
                      </a:r>
                      <a:r>
                        <a:rPr lang="en-US" sz="1400" baseline="0" dirty="0" smtClean="0"/>
                        <a:t> Graph</a:t>
                      </a:r>
                    </a:p>
                  </a:txBody>
                  <a:tcPr>
                    <a:solidFill>
                      <a:srgbClr val="D40E8C">
                        <a:alpha val="74902"/>
                      </a:srgbClr>
                    </a:solidFill>
                  </a:tcPr>
                </a:tc>
                <a:tc>
                  <a:txBody>
                    <a:bodyPr/>
                    <a:lstStyle/>
                    <a:p>
                      <a:r>
                        <a:rPr lang="en-US" sz="1400" baseline="0" dirty="0" smtClean="0"/>
                        <a:t>Jena</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Sesame</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err="1" smtClean="0"/>
                        <a:t>AllegoGraph</a:t>
                      </a:r>
                      <a:endParaRPr lang="en-US" sz="14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350" kern="1200" dirty="0" smtClean="0">
                          <a:ln>
                            <a:solidFill>
                              <a:srgbClr val="FFFFFF">
                                <a:alpha val="0"/>
                              </a:srgbClr>
                            </a:solidFill>
                          </a:ln>
                          <a:solidFill>
                            <a:srgbClr val="0B667F"/>
                          </a:solidFill>
                          <a:latin typeface="+mn-lt"/>
                          <a:ea typeface="+mn-ea"/>
                          <a:cs typeface="+mn-cs"/>
                        </a:rPr>
                        <a:t>MS Graph</a:t>
                      </a:r>
                    </a:p>
                  </a:txBody>
                  <a:tcPr>
                    <a:solidFill>
                      <a:srgbClr val="D40E8C">
                        <a:alpha val="74902"/>
                      </a:srgbClr>
                    </a:solidFill>
                  </a:tcPr>
                </a:tc>
                <a:tc>
                  <a:txBody>
                    <a:bodyPr/>
                    <a:lstStyle/>
                    <a:p>
                      <a:endParaRPr lang="en-US" sz="1400" baseline="0" dirty="0" smtClean="0"/>
                    </a:p>
                  </a:txBody>
                  <a:tcPr>
                    <a:solidFill>
                      <a:srgbClr val="D40E8C">
                        <a:alpha val="74902"/>
                      </a:srgbClr>
                    </a:solidFill>
                  </a:tcPr>
                </a:tc>
                <a:tc>
                  <a:txBody>
                    <a:bodyPr/>
                    <a:lstStyle/>
                    <a:p>
                      <a:r>
                        <a:rPr lang="en-US" sz="1400" dirty="0" smtClean="0"/>
                        <a:t>Search Engine</a:t>
                      </a:r>
                      <a:endParaRPr lang="en-US" sz="1400" dirty="0"/>
                    </a:p>
                  </a:txBody>
                  <a:tcPr>
                    <a:solidFill>
                      <a:srgbClr val="D40E8C">
                        <a:alpha val="74902"/>
                      </a:srgbClr>
                    </a:solidFill>
                  </a:tcPr>
                </a:tc>
                <a:tc>
                  <a:txBody>
                    <a:bodyPr/>
                    <a:lstStyle/>
                    <a:p>
                      <a:r>
                        <a:rPr lang="en-US" sz="1400" baseline="0" dirty="0" err="1" smtClean="0"/>
                        <a:t>ElasticSearch</a:t>
                      </a:r>
                      <a:endParaRPr lang="en-US" sz="1400" baseline="0" dirty="0" smtClean="0"/>
                    </a:p>
                    <a:p>
                      <a:r>
                        <a:rPr lang="en-US" sz="1400" baseline="0" dirty="0" err="1" smtClean="0"/>
                        <a:t>Splunk</a:t>
                      </a:r>
                      <a:endParaRPr lang="en-US" sz="1400" baseline="0" dirty="0" smtClean="0"/>
                    </a:p>
                    <a:p>
                      <a:r>
                        <a:rPr lang="en-US" sz="1400" baseline="0" dirty="0" err="1" smtClean="0"/>
                        <a:t>Solr</a:t>
                      </a:r>
                      <a:endParaRPr lang="en-US" sz="1400" baseline="0" dirty="0" smtClean="0"/>
                    </a:p>
                  </a:txBody>
                  <a:tcPr>
                    <a:solidFill>
                      <a:srgbClr val="D40E8C">
                        <a:alpha val="74902"/>
                      </a:srgbClr>
                    </a:solidFill>
                  </a:tcPr>
                </a:tc>
                <a:tc>
                  <a:txBody>
                    <a:bodyPr/>
                    <a:lstStyle/>
                    <a:p>
                      <a:r>
                        <a:rPr lang="en-US" sz="1400" baseline="0" dirty="0" err="1" smtClean="0"/>
                        <a:t>MarkLogic</a:t>
                      </a:r>
                      <a:endParaRPr lang="en-US" sz="1400" baseline="0" dirty="0" smtClean="0"/>
                    </a:p>
                    <a:p>
                      <a:r>
                        <a:rPr lang="en-US" sz="1400" baseline="0" dirty="0" smtClean="0"/>
                        <a:t>Sphinx</a:t>
                      </a:r>
                    </a:p>
                  </a:txBody>
                  <a:tcPr>
                    <a:solidFill>
                      <a:srgbClr val="D40E8C">
                        <a:alpha val="74902"/>
                      </a:srgbClr>
                    </a:solidFill>
                  </a:tcPr>
                </a:tc>
                <a:extLst>
                  <a:ext uri="{0D108BD9-81ED-4DB2-BD59-A6C34878D82A}">
                    <a16:rowId xmlns:a16="http://schemas.microsoft.com/office/drawing/2014/main" val="10002"/>
                  </a:ext>
                </a:extLst>
              </a:tr>
              <a:tr h="691285">
                <a:tc>
                  <a:txBody>
                    <a:bodyPr/>
                    <a:lstStyle/>
                    <a:p>
                      <a:r>
                        <a:rPr lang="en-US" sz="1400" b="1" dirty="0" smtClean="0">
                          <a:solidFill>
                            <a:schemeClr val="accent6"/>
                          </a:solidFill>
                        </a:rPr>
                        <a:t>Key-Value</a:t>
                      </a:r>
                      <a:endParaRPr lang="en-US" sz="1400" b="1" dirty="0">
                        <a:solidFill>
                          <a:schemeClr val="accent6"/>
                        </a:solidFill>
                      </a:endParaRPr>
                    </a:p>
                  </a:txBody>
                  <a:tcPr>
                    <a:solidFill>
                      <a:srgbClr val="D40E8C">
                        <a:alpha val="50196"/>
                      </a:srgbClr>
                    </a:solidFill>
                  </a:tcPr>
                </a:tc>
                <a:tc>
                  <a:txBody>
                    <a:bodyPr/>
                    <a:lstStyle/>
                    <a:p>
                      <a:r>
                        <a:rPr lang="en-US" sz="1400" dirty="0" err="1" smtClean="0"/>
                        <a:t>Berkely</a:t>
                      </a:r>
                      <a:endParaRPr lang="en-US" sz="1400" dirty="0" smtClean="0"/>
                    </a:p>
                    <a:p>
                      <a:r>
                        <a:rPr lang="en-US" sz="1400" dirty="0" smtClean="0"/>
                        <a:t>Level</a:t>
                      </a:r>
                    </a:p>
                    <a:p>
                      <a:r>
                        <a:rPr lang="en-US" sz="1400" dirty="0" err="1" smtClean="0"/>
                        <a:t>Memcached</a:t>
                      </a:r>
                      <a:endParaRPr lang="en-US" sz="1400" dirty="0" smtClean="0"/>
                    </a:p>
                  </a:txBody>
                  <a:tcPr>
                    <a:solidFill>
                      <a:srgbClr val="D40E8C">
                        <a:alpha val="50196"/>
                      </a:srgbClr>
                    </a:solidFill>
                  </a:tcPr>
                </a:tc>
                <a:tc>
                  <a:txBody>
                    <a:bodyPr/>
                    <a:lstStyle/>
                    <a:p>
                      <a:r>
                        <a:rPr lang="en-US" sz="1400" dirty="0" err="1" smtClean="0"/>
                        <a:t>Riak</a:t>
                      </a:r>
                      <a:endParaRPr lang="en-US" sz="1400" dirty="0" smtClean="0"/>
                    </a:p>
                    <a:p>
                      <a:r>
                        <a:rPr lang="en-US" sz="1400" dirty="0" err="1" smtClean="0"/>
                        <a:t>Redis</a:t>
                      </a:r>
                      <a:endParaRPr lang="en-US" sz="1400" dirty="0" smtClean="0"/>
                    </a:p>
                    <a:p>
                      <a:pPr marL="0" algn="l" defTabSz="914400" rtl="0" eaLnBrk="1" latinLnBrk="0" hangingPunct="1"/>
                      <a:r>
                        <a:rPr lang="en-US" sz="1350" kern="1200" dirty="0" smtClean="0">
                          <a:ln>
                            <a:solidFill>
                              <a:srgbClr val="FFFFFF">
                                <a:alpha val="0"/>
                              </a:srgbClr>
                            </a:solidFill>
                          </a:ln>
                          <a:solidFill>
                            <a:srgbClr val="0B667F"/>
                          </a:solidFill>
                          <a:latin typeface="+mn-lt"/>
                          <a:ea typeface="+mn-ea"/>
                          <a:cs typeface="+mn-cs"/>
                        </a:rPr>
                        <a:t>Azure Tables</a:t>
                      </a:r>
                    </a:p>
                  </a:txBody>
                  <a:tcPr>
                    <a:solidFill>
                      <a:srgbClr val="D40E8C">
                        <a:alpha val="50196"/>
                      </a:srgbClr>
                    </a:solidFill>
                  </a:tcPr>
                </a:tc>
                <a:tc>
                  <a:txBody>
                    <a:bodyPr/>
                    <a:lstStyle/>
                    <a:p>
                      <a:endParaRPr lang="en-US" sz="1400" dirty="0"/>
                    </a:p>
                  </a:txBody>
                  <a:tcPr>
                    <a:solidFill>
                      <a:srgbClr val="D40E8C">
                        <a:alpha val="50196"/>
                      </a:srgbClr>
                    </a:solidFill>
                  </a:tcPr>
                </a:tc>
                <a:tc>
                  <a:txBody>
                    <a:bodyPr/>
                    <a:lstStyle/>
                    <a:p>
                      <a:r>
                        <a:rPr lang="en-US" sz="1400" b="1" dirty="0" smtClean="0">
                          <a:solidFill>
                            <a:schemeClr val="accent6"/>
                          </a:solidFill>
                        </a:rPr>
                        <a:t>Column-Family</a:t>
                      </a:r>
                      <a:endParaRPr lang="en-US" sz="1400" b="1" dirty="0">
                        <a:solidFill>
                          <a:schemeClr val="accent6"/>
                        </a:solidFill>
                      </a:endParaRPr>
                    </a:p>
                  </a:txBody>
                  <a:tcPr>
                    <a:solidFill>
                      <a:srgbClr val="D40E8C">
                        <a:alpha val="50196"/>
                      </a:srgbClr>
                    </a:solidFill>
                  </a:tcPr>
                </a:tc>
                <a:tc>
                  <a:txBody>
                    <a:bodyPr/>
                    <a:lstStyle/>
                    <a:p>
                      <a:r>
                        <a:rPr lang="en-US" sz="1400" dirty="0" smtClean="0"/>
                        <a:t>Cassandra</a:t>
                      </a:r>
                    </a:p>
                    <a:p>
                      <a:pPr marL="0" algn="l" defTabSz="914400" rtl="0" eaLnBrk="1" latinLnBrk="0" hangingPunct="1"/>
                      <a:r>
                        <a:rPr lang="en-US" sz="1350" kern="1200" dirty="0" err="1" smtClean="0">
                          <a:ln>
                            <a:solidFill>
                              <a:srgbClr val="FFFFFF">
                                <a:alpha val="0"/>
                              </a:srgbClr>
                            </a:solidFill>
                          </a:ln>
                          <a:solidFill>
                            <a:srgbClr val="0B667F"/>
                          </a:solidFill>
                          <a:latin typeface="+mn-lt"/>
                          <a:ea typeface="+mn-ea"/>
                          <a:cs typeface="+mn-cs"/>
                        </a:rPr>
                        <a:t>HBase</a:t>
                      </a:r>
                      <a:endParaRPr lang="en-US" sz="1350" kern="1200" dirty="0" smtClean="0">
                        <a:ln>
                          <a:solidFill>
                            <a:srgbClr val="FFFFFF">
                              <a:alpha val="0"/>
                            </a:srgbClr>
                          </a:solidFill>
                        </a:ln>
                        <a:solidFill>
                          <a:srgbClr val="0B667F"/>
                        </a:solidFill>
                        <a:latin typeface="+mn-lt"/>
                        <a:ea typeface="+mn-ea"/>
                        <a:cs typeface="+mn-cs"/>
                      </a:endParaRPr>
                    </a:p>
                    <a:p>
                      <a:r>
                        <a:rPr lang="en-US" sz="1400" dirty="0" err="1" smtClean="0"/>
                        <a:t>Hypertable</a:t>
                      </a:r>
                      <a:endParaRPr lang="en-US" sz="1400" dirty="0" smtClean="0"/>
                    </a:p>
                  </a:txBody>
                  <a:tcPr>
                    <a:solidFill>
                      <a:srgbClr val="D40E8C">
                        <a:alpha val="50196"/>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Amazon</a:t>
                      </a:r>
                      <a:r>
                        <a:rPr lang="en-US" sz="1400" baseline="0" dirty="0" smtClean="0"/>
                        <a:t> Simple DB</a:t>
                      </a:r>
                      <a:endParaRPr lang="en-US" sz="1400" dirty="0" smtClean="0"/>
                    </a:p>
                  </a:txBody>
                  <a:tcPr>
                    <a:solidFill>
                      <a:srgbClr val="D40E8C">
                        <a:alpha val="50196"/>
                      </a:srgbClr>
                    </a:solidFill>
                  </a:tcPr>
                </a:tc>
                <a:extLst>
                  <a:ext uri="{0D108BD9-81ED-4DB2-BD59-A6C34878D82A}">
                    <a16:rowId xmlns:a16="http://schemas.microsoft.com/office/drawing/2014/main" val="10003"/>
                  </a:ext>
                </a:extLst>
              </a:tr>
              <a:tr h="691285">
                <a:tc>
                  <a:txBody>
                    <a:bodyPr/>
                    <a:lstStyle/>
                    <a:p>
                      <a:r>
                        <a:rPr lang="en-US" sz="1400" dirty="0" smtClean="0"/>
                        <a:t>Object-Oriented</a:t>
                      </a:r>
                      <a:endParaRPr lang="en-US" sz="1400" dirty="0"/>
                    </a:p>
                  </a:txBody>
                  <a:tcPr>
                    <a:solidFill>
                      <a:srgbClr val="D40E8C">
                        <a:alpha val="74902"/>
                      </a:srgbClr>
                    </a:solidFill>
                  </a:tcPr>
                </a:tc>
                <a:tc>
                  <a:txBody>
                    <a:bodyPr/>
                    <a:lstStyle/>
                    <a:p>
                      <a:r>
                        <a:rPr lang="en-US" sz="1400" dirty="0" smtClean="0"/>
                        <a:t>Cache</a:t>
                      </a:r>
                    </a:p>
                    <a:p>
                      <a:r>
                        <a:rPr lang="en-US" sz="1400" dirty="0" err="1" smtClean="0"/>
                        <a:t>ObjectStore</a:t>
                      </a:r>
                      <a:endParaRPr lang="en-US" sz="1400" dirty="0" smtClean="0"/>
                    </a:p>
                    <a:p>
                      <a:r>
                        <a:rPr lang="en-US" sz="1400" dirty="0" smtClean="0"/>
                        <a:t>Objectivity/DB</a:t>
                      </a:r>
                      <a:endParaRPr lang="en-US" sz="1400" dirty="0"/>
                    </a:p>
                  </a:txBody>
                  <a:tcPr>
                    <a:solidFill>
                      <a:srgbClr val="D40E8C">
                        <a:alpha val="74902"/>
                      </a:srgbClr>
                    </a:solidFill>
                  </a:tcPr>
                </a:tc>
                <a:tc>
                  <a:txBody>
                    <a:bodyPr/>
                    <a:lstStyle/>
                    <a:p>
                      <a:r>
                        <a:rPr lang="en-US" sz="1400" dirty="0" smtClean="0"/>
                        <a:t>Db4o</a:t>
                      </a:r>
                    </a:p>
                    <a:p>
                      <a:r>
                        <a:rPr lang="en-US" sz="1400" dirty="0" smtClean="0"/>
                        <a:t>Versant</a:t>
                      </a:r>
                    </a:p>
                  </a:txBody>
                  <a:tcPr>
                    <a:solidFill>
                      <a:srgbClr val="D40E8C">
                        <a:alpha val="74902"/>
                      </a:srgbClr>
                    </a:solidFill>
                  </a:tcPr>
                </a:tc>
                <a:tc>
                  <a:txBody>
                    <a:bodyPr/>
                    <a:lstStyle/>
                    <a:p>
                      <a:endParaRPr lang="en-US" sz="1400" dirty="0"/>
                    </a:p>
                  </a:txBody>
                  <a:tcPr>
                    <a:solidFill>
                      <a:srgbClr val="D40E8C">
                        <a:alpha val="74902"/>
                      </a:srgbClr>
                    </a:solidFill>
                  </a:tcPr>
                </a:tc>
                <a:tc>
                  <a:txBody>
                    <a:bodyPr/>
                    <a:lstStyle/>
                    <a:p>
                      <a:r>
                        <a:rPr lang="en-US" sz="1400" kern="1200" dirty="0" smtClean="0"/>
                        <a:t>Hierarchical</a:t>
                      </a:r>
                      <a:endParaRPr lang="en-US" sz="1400" kern="1200" dirty="0">
                        <a:solidFill>
                          <a:schemeClr val="dk1"/>
                        </a:solidFill>
                        <a:latin typeface="+mn-lt"/>
                        <a:ea typeface="+mn-ea"/>
                        <a:cs typeface="+mn-cs"/>
                      </a:endParaRPr>
                    </a:p>
                  </a:txBody>
                  <a:tcPr>
                    <a:solidFill>
                      <a:srgbClr val="D40E8C">
                        <a:alpha val="74902"/>
                      </a:srgbClr>
                    </a:solidFill>
                  </a:tcPr>
                </a:tc>
                <a:tc>
                  <a:txBody>
                    <a:bodyPr/>
                    <a:lstStyle/>
                    <a:p>
                      <a:endParaRPr lang="en-US" sz="1400" dirty="0"/>
                    </a:p>
                  </a:txBody>
                  <a:tcPr>
                    <a:solidFill>
                      <a:srgbClr val="D40E8C">
                        <a:alpha val="74902"/>
                      </a:srgbClr>
                    </a:solidFill>
                  </a:tcPr>
                </a:tc>
                <a:tc>
                  <a:txBody>
                    <a:bodyPr/>
                    <a:lstStyle/>
                    <a:p>
                      <a:endParaRPr lang="en-US" sz="1400" dirty="0"/>
                    </a:p>
                  </a:txBody>
                  <a:tcPr>
                    <a:solidFill>
                      <a:srgbClr val="D40E8C">
                        <a:alpha val="74902"/>
                      </a:srgbClr>
                    </a:solidFill>
                  </a:tcPr>
                </a:tc>
                <a:extLst>
                  <a:ext uri="{0D108BD9-81ED-4DB2-BD59-A6C34878D82A}">
                    <a16:rowId xmlns:a16="http://schemas.microsoft.com/office/drawing/2014/main" val="10004"/>
                  </a:ext>
                </a:extLst>
              </a:tr>
            </a:tbl>
          </a:graphicData>
        </a:graphic>
      </p:graphicFrame>
      <p:sp>
        <p:nvSpPr>
          <p:cNvPr id="7" name="Rectangle 6"/>
          <p:cNvSpPr/>
          <p:nvPr/>
        </p:nvSpPr>
        <p:spPr>
          <a:xfrm>
            <a:off x="6672477" y="236248"/>
            <a:ext cx="2284280" cy="507831"/>
          </a:xfrm>
          <a:prstGeom prst="rect">
            <a:avLst/>
          </a:prstGeom>
        </p:spPr>
        <p:txBody>
          <a:bodyPr wrap="none">
            <a:spAutoFit/>
          </a:bodyPr>
          <a:lstStyle/>
          <a:p>
            <a:r>
              <a:rPr lang="en-US" dirty="0" smtClean="0">
                <a:ln>
                  <a:solidFill>
                    <a:srgbClr val="FFFFFF">
                      <a:alpha val="0"/>
                    </a:srgbClr>
                  </a:solidFill>
                </a:ln>
                <a:solidFill>
                  <a:schemeClr val="accent6"/>
                </a:solidFill>
              </a:rPr>
              <a:t>Types considered NO SQL</a:t>
            </a:r>
          </a:p>
          <a:p>
            <a:r>
              <a:rPr lang="en-US" dirty="0" smtClean="0">
                <a:ln>
                  <a:solidFill>
                    <a:srgbClr val="FFFFFF">
                      <a:alpha val="0"/>
                    </a:srgbClr>
                  </a:solidFill>
                </a:ln>
                <a:solidFill>
                  <a:srgbClr val="0B667F"/>
                </a:solidFill>
              </a:rPr>
              <a:t>Products offered by Microsoft</a:t>
            </a:r>
            <a:endParaRPr lang="en-US" dirty="0">
              <a:ln>
                <a:solidFill>
                  <a:srgbClr val="FFFFFF">
                    <a:alpha val="0"/>
                  </a:srgbClr>
                </a:solidFill>
              </a:ln>
              <a:solidFill>
                <a:srgbClr val="0B667F"/>
              </a:solidFill>
            </a:endParaRPr>
          </a:p>
        </p:txBody>
      </p:sp>
    </p:spTree>
    <p:extLst>
      <p:ext uri="{BB962C8B-B14F-4D97-AF65-F5344CB8AC3E}">
        <p14:creationId xmlns:p14="http://schemas.microsoft.com/office/powerpoint/2010/main" val="42144813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NoSQL Family</a:t>
            </a:r>
            <a:endParaRPr lang="en-US" dirty="0"/>
          </a:p>
        </p:txBody>
      </p:sp>
      <p:pic>
        <p:nvPicPr>
          <p:cNvPr id="4" name="Picture 3"/>
          <p:cNvPicPr>
            <a:picLocks noChangeAspect="1"/>
          </p:cNvPicPr>
          <p:nvPr/>
        </p:nvPicPr>
        <p:blipFill>
          <a:blip r:embed="rId3"/>
          <a:stretch>
            <a:fillRect/>
          </a:stretch>
        </p:blipFill>
        <p:spPr>
          <a:xfrm>
            <a:off x="441434" y="715195"/>
            <a:ext cx="7917180" cy="3878580"/>
          </a:xfrm>
          <a:prstGeom prst="rect">
            <a:avLst/>
          </a:prstGeom>
        </p:spPr>
      </p:pic>
      <p:sp>
        <p:nvSpPr>
          <p:cNvPr id="7" name="Rectangle 6"/>
          <p:cNvSpPr/>
          <p:nvPr/>
        </p:nvSpPr>
        <p:spPr>
          <a:xfrm>
            <a:off x="1235097" y="4388555"/>
            <a:ext cx="5919952" cy="300082"/>
          </a:xfrm>
          <a:prstGeom prst="rect">
            <a:avLst/>
          </a:prstGeom>
        </p:spPr>
        <p:txBody>
          <a:bodyPr wrap="square">
            <a:spAutoFit/>
          </a:bodyPr>
          <a:lstStyle/>
          <a:p>
            <a:r>
              <a:rPr lang="en-US" b="1" dirty="0">
                <a:solidFill>
                  <a:schemeClr val="accent5"/>
                </a:solidFill>
              </a:rPr>
              <a:t>https://searchdatamanagement.techtarget.com/definition/NoSQL-Not-Only-SQL</a:t>
            </a:r>
          </a:p>
        </p:txBody>
      </p:sp>
    </p:spTree>
    <p:extLst>
      <p:ext uri="{BB962C8B-B14F-4D97-AF65-F5344CB8AC3E}">
        <p14:creationId xmlns:p14="http://schemas.microsoft.com/office/powerpoint/2010/main" val="2567517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a:t>
            </a:r>
            <a:endParaRPr lang="en-US" dirty="0"/>
          </a:p>
        </p:txBody>
      </p:sp>
      <p:pic>
        <p:nvPicPr>
          <p:cNvPr id="3074" name="Picture 2" descr="https://cdn-images-1.medium.com/max/1600/0*GQE0-Nd5BYBp9G9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2186" y="109583"/>
            <a:ext cx="6891814" cy="46267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02080" y="4428575"/>
            <a:ext cx="5951220" cy="307777"/>
          </a:xfrm>
          <a:prstGeom prst="rect">
            <a:avLst/>
          </a:prstGeom>
        </p:spPr>
        <p:txBody>
          <a:bodyPr wrap="square">
            <a:spAutoFit/>
          </a:bodyPr>
          <a:lstStyle/>
          <a:p>
            <a:r>
              <a:rPr lang="en-US" sz="1400" b="1" dirty="0">
                <a:solidFill>
                  <a:schemeClr val="accent5"/>
                </a:solidFill>
              </a:rPr>
              <a:t>https://medium.com/@pepekamel/sql-vs-nosql-optimal-uses-b722475ec704</a:t>
            </a:r>
          </a:p>
        </p:txBody>
      </p:sp>
    </p:spTree>
    <p:extLst>
      <p:ext uri="{BB962C8B-B14F-4D97-AF65-F5344CB8AC3E}">
        <p14:creationId xmlns:p14="http://schemas.microsoft.com/office/powerpoint/2010/main" val="7944780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Graph Database</a:t>
            </a:r>
            <a:endParaRPr lang="en-US" dirty="0"/>
          </a:p>
        </p:txBody>
      </p:sp>
      <p:sp>
        <p:nvSpPr>
          <p:cNvPr id="7" name="Text Placeholder 2"/>
          <p:cNvSpPr txBox="1">
            <a:spLocks/>
          </p:cNvSpPr>
          <p:nvPr/>
        </p:nvSpPr>
        <p:spPr>
          <a:xfrm>
            <a:off x="332127" y="785287"/>
            <a:ext cx="3876675" cy="183916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D726D"/>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D726D"/>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D726D"/>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solidFill>
                  <a:schemeClr val="accent6"/>
                </a:solidFill>
              </a:rPr>
              <a:t>Description</a:t>
            </a:r>
            <a:r>
              <a:rPr lang="en-US" sz="1800" dirty="0" smtClean="0"/>
              <a:t>:</a:t>
            </a:r>
          </a:p>
          <a:p>
            <a:r>
              <a:rPr lang="en-US" sz="1800" dirty="0" smtClean="0"/>
              <a:t>Emphasize nodes and edges</a:t>
            </a:r>
          </a:p>
          <a:p>
            <a:r>
              <a:rPr lang="en-US" sz="1800" dirty="0" smtClean="0"/>
              <a:t>Both can have properties</a:t>
            </a:r>
          </a:p>
          <a:p>
            <a:pPr>
              <a:lnSpc>
                <a:spcPct val="100000"/>
              </a:lnSpc>
            </a:pPr>
            <a:endParaRPr lang="en-US" sz="1800" dirty="0" smtClean="0"/>
          </a:p>
        </p:txBody>
      </p:sp>
      <p:sp>
        <p:nvSpPr>
          <p:cNvPr id="8" name="Text Placeholder 2"/>
          <p:cNvSpPr txBox="1">
            <a:spLocks/>
          </p:cNvSpPr>
          <p:nvPr/>
        </p:nvSpPr>
        <p:spPr>
          <a:xfrm>
            <a:off x="4863383" y="801034"/>
            <a:ext cx="3557187" cy="90646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D726D"/>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D726D"/>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D726D"/>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solidFill>
                  <a:schemeClr val="accent6"/>
                </a:solidFill>
              </a:rPr>
              <a:t>Use Case</a:t>
            </a:r>
            <a:r>
              <a:rPr lang="en-US" sz="1800" dirty="0" smtClean="0"/>
              <a:t>:</a:t>
            </a:r>
          </a:p>
          <a:p>
            <a:r>
              <a:rPr lang="en-US" sz="1800" dirty="0" smtClean="0"/>
              <a:t>Social networking</a:t>
            </a:r>
          </a:p>
          <a:p>
            <a:r>
              <a:rPr lang="en-US" sz="1800" dirty="0" smtClean="0"/>
              <a:t>Access control</a:t>
            </a:r>
          </a:p>
          <a:p>
            <a:r>
              <a:rPr lang="en-US" sz="1800" dirty="0" smtClean="0"/>
              <a:t>Geospatial applications</a:t>
            </a:r>
          </a:p>
          <a:p>
            <a:r>
              <a:rPr lang="en-US" sz="1800" dirty="0" smtClean="0"/>
              <a:t>Recommendation engines</a:t>
            </a:r>
          </a:p>
          <a:p>
            <a:endParaRPr lang="en-US" sz="1800" dirty="0"/>
          </a:p>
        </p:txBody>
      </p:sp>
      <p:sp>
        <p:nvSpPr>
          <p:cNvPr id="11" name="Text Placeholder 2"/>
          <p:cNvSpPr txBox="1">
            <a:spLocks/>
          </p:cNvSpPr>
          <p:nvPr/>
        </p:nvSpPr>
        <p:spPr>
          <a:xfrm>
            <a:off x="4863383" y="2654664"/>
            <a:ext cx="4041957" cy="204687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D726D"/>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D726D"/>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D726D"/>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solidFill>
                  <a:schemeClr val="accent6"/>
                </a:solidFill>
              </a:rPr>
              <a:t>Common DBs</a:t>
            </a:r>
            <a:r>
              <a:rPr lang="en-US" sz="1800" dirty="0" smtClean="0"/>
              <a:t>: Neo4J, Graph DB</a:t>
            </a:r>
          </a:p>
          <a:p>
            <a:pPr marL="0" indent="0">
              <a:buFont typeface="Arial" panose="020B0604020202020204" pitchFamily="34" charset="0"/>
              <a:buNone/>
            </a:pPr>
            <a:r>
              <a:rPr lang="en-US" sz="1800" dirty="0" smtClean="0">
                <a:solidFill>
                  <a:schemeClr val="accent6"/>
                </a:solidFill>
              </a:rPr>
              <a:t>Pros:</a:t>
            </a:r>
          </a:p>
          <a:p>
            <a:r>
              <a:rPr lang="en-US" sz="1800" dirty="0" smtClean="0"/>
              <a:t>Allows tracking of relationships</a:t>
            </a:r>
          </a:p>
          <a:p>
            <a:r>
              <a:rPr lang="en-US" sz="1800" dirty="0" smtClean="0"/>
              <a:t>Flexible, Fast</a:t>
            </a:r>
          </a:p>
          <a:p>
            <a:pPr marL="0" indent="0">
              <a:buFont typeface="Arial" panose="020B0604020202020204" pitchFamily="34" charset="0"/>
              <a:buNone/>
            </a:pPr>
            <a:r>
              <a:rPr lang="en-US" sz="1800" dirty="0" smtClean="0">
                <a:solidFill>
                  <a:schemeClr val="accent6"/>
                </a:solidFill>
              </a:rPr>
              <a:t>Cons:</a:t>
            </a:r>
          </a:p>
          <a:p>
            <a:r>
              <a:rPr lang="en-US" sz="1800" dirty="0" smtClean="0"/>
              <a:t>Not good a storing a lot of data </a:t>
            </a:r>
          </a:p>
        </p:txBody>
      </p:sp>
      <p:grpSp>
        <p:nvGrpSpPr>
          <p:cNvPr id="49" name="Group 48"/>
          <p:cNvGrpSpPr/>
          <p:nvPr/>
        </p:nvGrpSpPr>
        <p:grpSpPr>
          <a:xfrm>
            <a:off x="708660" y="2254458"/>
            <a:ext cx="2820311" cy="1940291"/>
            <a:chOff x="487680" y="2314256"/>
            <a:chExt cx="2820311" cy="1940291"/>
          </a:xfrm>
        </p:grpSpPr>
        <p:sp>
          <p:nvSpPr>
            <p:cNvPr id="13" name="Oval 12"/>
            <p:cNvSpPr/>
            <p:nvPr/>
          </p:nvSpPr>
          <p:spPr>
            <a:xfrm>
              <a:off x="487680" y="2438400"/>
              <a:ext cx="632460" cy="426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smtClean="0"/>
                <a:t>Beth</a:t>
              </a:r>
              <a:endParaRPr lang="en-US" sz="1200" dirty="0"/>
            </a:p>
          </p:txBody>
        </p:sp>
        <p:sp>
          <p:nvSpPr>
            <p:cNvPr id="14" name="Oval 13"/>
            <p:cNvSpPr/>
            <p:nvPr/>
          </p:nvSpPr>
          <p:spPr>
            <a:xfrm>
              <a:off x="2675531" y="2314256"/>
              <a:ext cx="632460" cy="426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Jim</a:t>
              </a:r>
              <a:endParaRPr lang="en-US" sz="1200" dirty="0"/>
            </a:p>
          </p:txBody>
        </p:sp>
        <p:sp>
          <p:nvSpPr>
            <p:cNvPr id="15" name="Oval 14"/>
            <p:cNvSpPr/>
            <p:nvPr/>
          </p:nvSpPr>
          <p:spPr>
            <a:xfrm>
              <a:off x="1798024" y="3107895"/>
              <a:ext cx="632460" cy="426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smtClean="0"/>
                <a:t>Mary</a:t>
              </a:r>
              <a:endParaRPr lang="en-US" sz="1200" dirty="0"/>
            </a:p>
          </p:txBody>
        </p:sp>
        <p:sp>
          <p:nvSpPr>
            <p:cNvPr id="17" name="Oval 16"/>
            <p:cNvSpPr/>
            <p:nvPr/>
          </p:nvSpPr>
          <p:spPr>
            <a:xfrm>
              <a:off x="487680" y="3827827"/>
              <a:ext cx="632460" cy="426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36576" rIns="36576" rtlCol="0" anchor="ctr"/>
            <a:lstStyle/>
            <a:p>
              <a:pPr algn="ctr"/>
              <a:r>
                <a:rPr lang="en-US" sz="1200" dirty="0" smtClean="0"/>
                <a:t>Adam</a:t>
              </a:r>
              <a:endParaRPr lang="en-US" sz="1200" dirty="0"/>
            </a:p>
          </p:txBody>
        </p:sp>
        <p:cxnSp>
          <p:nvCxnSpPr>
            <p:cNvPr id="20" name="Straight Connector 19"/>
            <p:cNvCxnSpPr>
              <a:stCxn id="13" idx="7"/>
              <a:endCxn id="14" idx="2"/>
            </p:cNvCxnSpPr>
            <p:nvPr/>
          </p:nvCxnSpPr>
          <p:spPr>
            <a:xfrm rot="16200000" flipH="1">
              <a:off x="1838162" y="1690248"/>
              <a:ext cx="26724" cy="1648013"/>
            </a:xfrm>
            <a:prstGeom prst="curvedConnector4">
              <a:avLst>
                <a:gd name="adj1" fmla="val -855411"/>
                <a:gd name="adj2" fmla="val 105521"/>
              </a:avLst>
            </a:prstGeom>
          </p:spPr>
          <p:style>
            <a:lnRef idx="1">
              <a:schemeClr val="accent1"/>
            </a:lnRef>
            <a:fillRef idx="0">
              <a:schemeClr val="accent1"/>
            </a:fillRef>
            <a:effectRef idx="0">
              <a:schemeClr val="accent1"/>
            </a:effectRef>
            <a:fontRef idx="minor">
              <a:schemeClr val="tx1"/>
            </a:fontRef>
          </p:style>
        </p:cxnSp>
        <p:cxnSp>
          <p:nvCxnSpPr>
            <p:cNvPr id="22" name="Straight Connector 19"/>
            <p:cNvCxnSpPr/>
            <p:nvPr/>
          </p:nvCxnSpPr>
          <p:spPr>
            <a:xfrm rot="5400000" flipH="1" flipV="1">
              <a:off x="1886445" y="1758907"/>
              <a:ext cx="26724" cy="1648013"/>
            </a:xfrm>
            <a:prstGeom prst="curvedConnector4">
              <a:avLst>
                <a:gd name="adj1" fmla="val -855411"/>
                <a:gd name="adj2" fmla="val 105984"/>
              </a:avLst>
            </a:prstGeom>
          </p:spPr>
          <p:style>
            <a:lnRef idx="1">
              <a:schemeClr val="accent1"/>
            </a:lnRef>
            <a:fillRef idx="0">
              <a:schemeClr val="accent1"/>
            </a:fillRef>
            <a:effectRef idx="0">
              <a:schemeClr val="accent1"/>
            </a:effectRef>
            <a:fontRef idx="minor">
              <a:schemeClr val="tx1"/>
            </a:fontRef>
          </p:style>
        </p:cxnSp>
        <p:cxnSp>
          <p:nvCxnSpPr>
            <p:cNvPr id="23" name="Straight Connector 19"/>
            <p:cNvCxnSpPr>
              <a:endCxn id="15" idx="5"/>
            </p:cNvCxnSpPr>
            <p:nvPr/>
          </p:nvCxnSpPr>
          <p:spPr>
            <a:xfrm flipV="1">
              <a:off x="1027518" y="3472123"/>
              <a:ext cx="1310344" cy="540647"/>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30" name="Straight Connector 19"/>
            <p:cNvCxnSpPr/>
            <p:nvPr/>
          </p:nvCxnSpPr>
          <p:spPr>
            <a:xfrm flipV="1">
              <a:off x="1917042" y="2618069"/>
              <a:ext cx="1310344" cy="540647"/>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39" name="Straight Connector 19"/>
            <p:cNvCxnSpPr/>
            <p:nvPr/>
          </p:nvCxnSpPr>
          <p:spPr>
            <a:xfrm flipV="1">
              <a:off x="826635" y="3333872"/>
              <a:ext cx="1002476" cy="506574"/>
            </a:xfrm>
            <a:prstGeom prst="curvedConnector3">
              <a:avLst>
                <a:gd name="adj1" fmla="val 18835"/>
              </a:avLst>
            </a:prstGeom>
          </p:spPr>
          <p:style>
            <a:lnRef idx="1">
              <a:schemeClr val="accent1"/>
            </a:lnRef>
            <a:fillRef idx="0">
              <a:schemeClr val="accent1"/>
            </a:fillRef>
            <a:effectRef idx="0">
              <a:schemeClr val="accent1"/>
            </a:effectRef>
            <a:fontRef idx="minor">
              <a:schemeClr val="tx1"/>
            </a:fontRef>
          </p:style>
        </p:cxnSp>
        <p:cxnSp>
          <p:nvCxnSpPr>
            <p:cNvPr id="45" name="Straight Connector 19"/>
            <p:cNvCxnSpPr>
              <a:endCxn id="13" idx="2"/>
            </p:cNvCxnSpPr>
            <p:nvPr/>
          </p:nvCxnSpPr>
          <p:spPr>
            <a:xfrm rot="16200000" flipV="1">
              <a:off x="-82805" y="3222245"/>
              <a:ext cx="1266790" cy="125819"/>
            </a:xfrm>
            <a:prstGeom prst="curvedConnector4">
              <a:avLst>
                <a:gd name="adj1" fmla="val 1277"/>
                <a:gd name="adj2" fmla="val 281690"/>
              </a:avLst>
            </a:prstGeom>
          </p:spPr>
          <p:style>
            <a:lnRef idx="1">
              <a:schemeClr val="accent1"/>
            </a:lnRef>
            <a:fillRef idx="0">
              <a:schemeClr val="accent1"/>
            </a:fillRef>
            <a:effectRef idx="0">
              <a:schemeClr val="accent1"/>
            </a:effectRef>
            <a:fontRef idx="minor">
              <a:schemeClr val="tx1"/>
            </a:fontRef>
          </p:style>
        </p:cxnSp>
      </p:grpSp>
      <p:pic>
        <p:nvPicPr>
          <p:cNvPr id="4098" name="Picture 2" descr="http://assets.neo4j.org/img/propertygraph/graphdb-gv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9174" y="1797048"/>
            <a:ext cx="2695575"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28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Key-Value Database</a:t>
            </a:r>
            <a:endParaRPr lang="en-US" dirty="0"/>
          </a:p>
        </p:txBody>
      </p:sp>
      <p:sp>
        <p:nvSpPr>
          <p:cNvPr id="7" name="Text Placeholder 2"/>
          <p:cNvSpPr txBox="1">
            <a:spLocks/>
          </p:cNvSpPr>
          <p:nvPr/>
        </p:nvSpPr>
        <p:spPr>
          <a:xfrm>
            <a:off x="362607" y="985943"/>
            <a:ext cx="3876675" cy="183916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D726D"/>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D726D"/>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D726D"/>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solidFill>
                  <a:schemeClr val="accent6"/>
                </a:solidFill>
              </a:rPr>
              <a:t>Description</a:t>
            </a:r>
            <a:r>
              <a:rPr lang="en-US" sz="1800" dirty="0" smtClean="0"/>
              <a:t>:</a:t>
            </a:r>
          </a:p>
          <a:p>
            <a:r>
              <a:rPr lang="en-US" sz="1800" dirty="0" smtClean="0"/>
              <a:t>Key-Value pairs stored in hash table by key</a:t>
            </a:r>
          </a:p>
          <a:p>
            <a:pPr>
              <a:lnSpc>
                <a:spcPct val="100000"/>
              </a:lnSpc>
            </a:pPr>
            <a:endParaRPr lang="en-US" sz="1800" dirty="0" smtClean="0"/>
          </a:p>
        </p:txBody>
      </p:sp>
      <p:sp>
        <p:nvSpPr>
          <p:cNvPr id="8" name="Text Placeholder 2"/>
          <p:cNvSpPr txBox="1">
            <a:spLocks/>
          </p:cNvSpPr>
          <p:nvPr/>
        </p:nvSpPr>
        <p:spPr>
          <a:xfrm>
            <a:off x="5262264" y="985943"/>
            <a:ext cx="3557187" cy="149983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D726D"/>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D726D"/>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D726D"/>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solidFill>
                  <a:schemeClr val="accent6"/>
                </a:solidFill>
              </a:rPr>
              <a:t>Use Case</a:t>
            </a:r>
            <a:r>
              <a:rPr lang="en-US" sz="1800" dirty="0" smtClean="0"/>
              <a:t>:</a:t>
            </a:r>
          </a:p>
          <a:p>
            <a:r>
              <a:rPr lang="en-US" sz="1800" dirty="0" smtClean="0"/>
              <a:t>Clickstream data</a:t>
            </a:r>
          </a:p>
          <a:p>
            <a:r>
              <a:rPr lang="en-US" sz="1800" dirty="0" smtClean="0"/>
              <a:t>Application Logs</a:t>
            </a:r>
          </a:p>
          <a:p>
            <a:r>
              <a:rPr lang="en-US" sz="1800" dirty="0" smtClean="0"/>
              <a:t>Session Information</a:t>
            </a:r>
          </a:p>
          <a:p>
            <a:endParaRPr lang="en-US" sz="1800" dirty="0"/>
          </a:p>
        </p:txBody>
      </p:sp>
      <p:sp>
        <p:nvSpPr>
          <p:cNvPr id="9" name="Text Placeholder 2"/>
          <p:cNvSpPr txBox="1">
            <a:spLocks/>
          </p:cNvSpPr>
          <p:nvPr/>
        </p:nvSpPr>
        <p:spPr>
          <a:xfrm>
            <a:off x="5262264" y="3515863"/>
            <a:ext cx="3876675" cy="103605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D726D"/>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D726D"/>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D726D"/>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solidFill>
                  <a:schemeClr val="accent6"/>
                </a:solidFill>
              </a:rPr>
              <a:t>Cons</a:t>
            </a:r>
            <a:r>
              <a:rPr lang="en-US" sz="1800" dirty="0" smtClean="0"/>
              <a:t>:</a:t>
            </a:r>
          </a:p>
          <a:p>
            <a:r>
              <a:rPr lang="en-US" sz="1800" dirty="0" smtClean="0"/>
              <a:t>May be difficult to keep logical keys unique</a:t>
            </a:r>
          </a:p>
          <a:p>
            <a:pPr>
              <a:lnSpc>
                <a:spcPct val="100000"/>
              </a:lnSpc>
            </a:pPr>
            <a:endParaRPr lang="en-US" sz="1800" dirty="0" smtClean="0"/>
          </a:p>
        </p:txBody>
      </p:sp>
      <p:sp>
        <p:nvSpPr>
          <p:cNvPr id="10" name="Text Placeholder 2"/>
          <p:cNvSpPr txBox="1">
            <a:spLocks/>
          </p:cNvSpPr>
          <p:nvPr/>
        </p:nvSpPr>
        <p:spPr>
          <a:xfrm>
            <a:off x="362607" y="3515863"/>
            <a:ext cx="3876675" cy="107190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D726D"/>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D726D"/>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D726D"/>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solidFill>
                  <a:schemeClr val="accent6"/>
                </a:solidFill>
              </a:rPr>
              <a:t>Pros</a:t>
            </a:r>
            <a:r>
              <a:rPr lang="en-US" sz="1800" dirty="0" smtClean="0"/>
              <a:t>:</a:t>
            </a:r>
          </a:p>
          <a:p>
            <a:r>
              <a:rPr lang="en-US" sz="1800" dirty="0" smtClean="0"/>
              <a:t>Easy to get started</a:t>
            </a:r>
          </a:p>
          <a:p>
            <a:r>
              <a:rPr lang="en-US" sz="1800" dirty="0" smtClean="0"/>
              <a:t>Excellent performance</a:t>
            </a:r>
          </a:p>
          <a:p>
            <a:pPr>
              <a:lnSpc>
                <a:spcPct val="100000"/>
              </a:lnSpc>
            </a:pPr>
            <a:endParaRPr lang="en-US" sz="1800" dirty="0" smtClean="0"/>
          </a:p>
        </p:txBody>
      </p:sp>
      <p:sp>
        <p:nvSpPr>
          <p:cNvPr id="11" name="Text Placeholder 2"/>
          <p:cNvSpPr txBox="1">
            <a:spLocks/>
          </p:cNvSpPr>
          <p:nvPr/>
        </p:nvSpPr>
        <p:spPr>
          <a:xfrm>
            <a:off x="5262264" y="2547590"/>
            <a:ext cx="3557187" cy="90646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D726D"/>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D726D"/>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D726D"/>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solidFill>
                  <a:schemeClr val="accent6"/>
                </a:solidFill>
              </a:rPr>
              <a:t>Common DBs</a:t>
            </a:r>
            <a:r>
              <a:rPr lang="en-US" sz="1800" dirty="0" smtClean="0"/>
              <a:t>: </a:t>
            </a:r>
            <a:r>
              <a:rPr lang="en-US" sz="1800" dirty="0" err="1" smtClean="0"/>
              <a:t>Riak</a:t>
            </a:r>
            <a:r>
              <a:rPr lang="en-US" sz="1800" dirty="0" smtClean="0"/>
              <a:t>, </a:t>
            </a:r>
            <a:r>
              <a:rPr lang="en-US" sz="1800" dirty="0" err="1" smtClean="0"/>
              <a:t>Redis</a:t>
            </a:r>
            <a:r>
              <a:rPr lang="en-US" sz="1800" dirty="0" smtClean="0"/>
              <a:t>, Azure Tables</a:t>
            </a:r>
          </a:p>
          <a:p>
            <a:endParaRPr lang="en-US" sz="1800" dirty="0"/>
          </a:p>
        </p:txBody>
      </p:sp>
      <p:pic>
        <p:nvPicPr>
          <p:cNvPr id="5122" name="Picture 2" descr="key-value database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3915" y="1666346"/>
            <a:ext cx="3048000" cy="225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8294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Document Store Database</a:t>
            </a:r>
            <a:endParaRPr lang="en-US" dirty="0"/>
          </a:p>
        </p:txBody>
      </p:sp>
      <p:sp>
        <p:nvSpPr>
          <p:cNvPr id="7" name="Text Placeholder 2"/>
          <p:cNvSpPr txBox="1">
            <a:spLocks/>
          </p:cNvSpPr>
          <p:nvPr/>
        </p:nvSpPr>
        <p:spPr>
          <a:xfrm>
            <a:off x="362607" y="839134"/>
            <a:ext cx="4561736" cy="183916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D726D"/>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D726D"/>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D726D"/>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solidFill>
                  <a:schemeClr val="accent6"/>
                </a:solidFill>
              </a:rPr>
              <a:t>Description</a:t>
            </a:r>
            <a:r>
              <a:rPr lang="en-US" sz="1800" dirty="0" smtClean="0"/>
              <a:t>:</a:t>
            </a:r>
          </a:p>
          <a:p>
            <a:r>
              <a:rPr lang="en-US" sz="1800" dirty="0" smtClean="0"/>
              <a:t>Similar to key-value store where value has structure (document)</a:t>
            </a:r>
          </a:p>
          <a:p>
            <a:r>
              <a:rPr lang="en-US" sz="1800" dirty="0" smtClean="0"/>
              <a:t>Document frequently stored as  JSON Structure</a:t>
            </a:r>
          </a:p>
          <a:p>
            <a:pPr>
              <a:lnSpc>
                <a:spcPct val="100000"/>
              </a:lnSpc>
            </a:pPr>
            <a:endParaRPr lang="en-US" sz="1800" dirty="0" smtClean="0"/>
          </a:p>
        </p:txBody>
      </p:sp>
      <p:sp>
        <p:nvSpPr>
          <p:cNvPr id="8" name="Text Placeholder 2"/>
          <p:cNvSpPr txBox="1">
            <a:spLocks/>
          </p:cNvSpPr>
          <p:nvPr/>
        </p:nvSpPr>
        <p:spPr>
          <a:xfrm>
            <a:off x="5084363" y="839134"/>
            <a:ext cx="3557187" cy="90646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D726D"/>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D726D"/>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D726D"/>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solidFill>
                  <a:schemeClr val="accent6"/>
                </a:solidFill>
              </a:rPr>
              <a:t>Use Case</a:t>
            </a:r>
            <a:r>
              <a:rPr lang="en-US" sz="1800" dirty="0" smtClean="0"/>
              <a:t>:</a:t>
            </a:r>
          </a:p>
          <a:p>
            <a:r>
              <a:rPr lang="en-US" sz="1800" dirty="0" smtClean="0"/>
              <a:t>Content management</a:t>
            </a:r>
          </a:p>
          <a:p>
            <a:endParaRPr lang="en-US" sz="1800" dirty="0"/>
          </a:p>
        </p:txBody>
      </p:sp>
      <p:sp>
        <p:nvSpPr>
          <p:cNvPr id="9" name="Text Placeholder 2"/>
          <p:cNvSpPr txBox="1">
            <a:spLocks/>
          </p:cNvSpPr>
          <p:nvPr/>
        </p:nvSpPr>
        <p:spPr>
          <a:xfrm>
            <a:off x="5084363" y="3573258"/>
            <a:ext cx="3876675" cy="107956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D726D"/>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D726D"/>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D726D"/>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solidFill>
                  <a:schemeClr val="accent6"/>
                </a:solidFill>
              </a:rPr>
              <a:t>Cons</a:t>
            </a:r>
            <a:r>
              <a:rPr lang="en-US" sz="1800" dirty="0" smtClean="0"/>
              <a:t>:</a:t>
            </a:r>
          </a:p>
          <a:p>
            <a:r>
              <a:rPr lang="en-US" sz="1800" dirty="0" smtClean="0"/>
              <a:t>Difficult to maintain data integrity</a:t>
            </a:r>
          </a:p>
          <a:p>
            <a:pPr>
              <a:lnSpc>
                <a:spcPct val="100000"/>
              </a:lnSpc>
            </a:pPr>
            <a:endParaRPr lang="en-US" sz="1800" dirty="0" smtClean="0"/>
          </a:p>
        </p:txBody>
      </p:sp>
      <p:sp>
        <p:nvSpPr>
          <p:cNvPr id="10" name="Text Placeholder 2"/>
          <p:cNvSpPr txBox="1">
            <a:spLocks/>
          </p:cNvSpPr>
          <p:nvPr/>
        </p:nvSpPr>
        <p:spPr>
          <a:xfrm>
            <a:off x="5084363" y="2588986"/>
            <a:ext cx="3876675" cy="110344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D726D"/>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D726D"/>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D726D"/>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solidFill>
                  <a:schemeClr val="accent6"/>
                </a:solidFill>
              </a:rPr>
              <a:t>Pros</a:t>
            </a:r>
            <a:r>
              <a:rPr lang="en-US" sz="1800" dirty="0" smtClean="0"/>
              <a:t>:</a:t>
            </a:r>
          </a:p>
          <a:p>
            <a:r>
              <a:rPr lang="en-US" sz="1800" dirty="0" smtClean="0"/>
              <a:t>Easy to add new fields to document</a:t>
            </a:r>
          </a:p>
          <a:p>
            <a:pPr>
              <a:lnSpc>
                <a:spcPct val="100000"/>
              </a:lnSpc>
            </a:pPr>
            <a:endParaRPr lang="en-US" sz="1800" dirty="0" smtClean="0"/>
          </a:p>
        </p:txBody>
      </p:sp>
      <p:sp>
        <p:nvSpPr>
          <p:cNvPr id="11" name="Text Placeholder 2"/>
          <p:cNvSpPr txBox="1">
            <a:spLocks/>
          </p:cNvSpPr>
          <p:nvPr/>
        </p:nvSpPr>
        <p:spPr>
          <a:xfrm>
            <a:off x="5084363" y="1801690"/>
            <a:ext cx="3557187" cy="90646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D726D"/>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D726D"/>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D726D"/>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solidFill>
                  <a:schemeClr val="accent6"/>
                </a:solidFill>
              </a:rPr>
              <a:t>Common DBs</a:t>
            </a:r>
            <a:r>
              <a:rPr lang="en-US" sz="1800" dirty="0" smtClean="0"/>
              <a:t>: </a:t>
            </a:r>
            <a:r>
              <a:rPr lang="en-US" sz="1800" dirty="0" err="1" smtClean="0"/>
              <a:t>Couchbase</a:t>
            </a:r>
            <a:r>
              <a:rPr lang="en-US" sz="1800" dirty="0" smtClean="0"/>
              <a:t>, MongoDB, Document DB</a:t>
            </a:r>
          </a:p>
          <a:p>
            <a:endParaRPr lang="en-US" sz="1800" dirty="0"/>
          </a:p>
        </p:txBody>
      </p:sp>
      <p:pic>
        <p:nvPicPr>
          <p:cNvPr id="6146" name="Picture 2" descr="document database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14575"/>
            <a:ext cx="5124450"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6841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Column Store Database</a:t>
            </a:r>
            <a:endParaRPr lang="en-US" dirty="0"/>
          </a:p>
        </p:txBody>
      </p:sp>
      <p:sp>
        <p:nvSpPr>
          <p:cNvPr id="7" name="Text Placeholder 2"/>
          <p:cNvSpPr txBox="1">
            <a:spLocks/>
          </p:cNvSpPr>
          <p:nvPr/>
        </p:nvSpPr>
        <p:spPr>
          <a:xfrm>
            <a:off x="362607" y="1014394"/>
            <a:ext cx="3876675" cy="183916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D726D"/>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D726D"/>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D726D"/>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solidFill>
                  <a:schemeClr val="accent6"/>
                </a:solidFill>
              </a:rPr>
              <a:t>Description</a:t>
            </a:r>
            <a:r>
              <a:rPr lang="en-US" sz="1800" dirty="0" smtClean="0"/>
              <a:t>:</a:t>
            </a:r>
          </a:p>
          <a:p>
            <a:r>
              <a:rPr lang="en-US" sz="1800" dirty="0" smtClean="0"/>
              <a:t>Data stored in columns and cells rather than tables and rows</a:t>
            </a:r>
          </a:p>
          <a:p>
            <a:endParaRPr lang="en-US" sz="1800" dirty="0" smtClean="0"/>
          </a:p>
          <a:p>
            <a:pPr>
              <a:lnSpc>
                <a:spcPct val="100000"/>
              </a:lnSpc>
            </a:pPr>
            <a:endParaRPr lang="en-US" sz="1800" dirty="0" smtClean="0"/>
          </a:p>
        </p:txBody>
      </p:sp>
      <p:sp>
        <p:nvSpPr>
          <p:cNvPr id="8" name="Text Placeholder 2"/>
          <p:cNvSpPr txBox="1">
            <a:spLocks/>
          </p:cNvSpPr>
          <p:nvPr/>
        </p:nvSpPr>
        <p:spPr>
          <a:xfrm>
            <a:off x="4825559" y="1014394"/>
            <a:ext cx="3557187" cy="90646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D726D"/>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D726D"/>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D726D"/>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solidFill>
                  <a:schemeClr val="accent6"/>
                </a:solidFill>
              </a:rPr>
              <a:t>Use Case</a:t>
            </a:r>
            <a:r>
              <a:rPr lang="en-US" sz="1800" dirty="0" smtClean="0"/>
              <a:t>:</a:t>
            </a:r>
          </a:p>
          <a:p>
            <a:r>
              <a:rPr lang="en-US" sz="1800" dirty="0" smtClean="0"/>
              <a:t>Searching applications</a:t>
            </a:r>
          </a:p>
          <a:p>
            <a:endParaRPr lang="en-US" sz="1800" dirty="0"/>
          </a:p>
        </p:txBody>
      </p:sp>
      <p:sp>
        <p:nvSpPr>
          <p:cNvPr id="9" name="Text Placeholder 2"/>
          <p:cNvSpPr txBox="1">
            <a:spLocks/>
          </p:cNvSpPr>
          <p:nvPr/>
        </p:nvSpPr>
        <p:spPr>
          <a:xfrm>
            <a:off x="4825559" y="3668899"/>
            <a:ext cx="3876675" cy="115456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D726D"/>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D726D"/>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D726D"/>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solidFill>
                  <a:schemeClr val="accent6"/>
                </a:solidFill>
              </a:rPr>
              <a:t>Cons</a:t>
            </a:r>
            <a:r>
              <a:rPr lang="en-US" sz="1800" dirty="0" smtClean="0"/>
              <a:t>:</a:t>
            </a:r>
          </a:p>
          <a:p>
            <a:r>
              <a:rPr lang="en-US" sz="1800" dirty="0" smtClean="0"/>
              <a:t>Single record is distributed and harder to build</a:t>
            </a:r>
          </a:p>
          <a:p>
            <a:pPr>
              <a:lnSpc>
                <a:spcPct val="100000"/>
              </a:lnSpc>
            </a:pPr>
            <a:endParaRPr lang="en-US" sz="1800" dirty="0" smtClean="0"/>
          </a:p>
        </p:txBody>
      </p:sp>
      <p:sp>
        <p:nvSpPr>
          <p:cNvPr id="10" name="Text Placeholder 2"/>
          <p:cNvSpPr txBox="1">
            <a:spLocks/>
          </p:cNvSpPr>
          <p:nvPr/>
        </p:nvSpPr>
        <p:spPr>
          <a:xfrm>
            <a:off x="4825559" y="2638986"/>
            <a:ext cx="3876675" cy="100978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D726D"/>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D726D"/>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D726D"/>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solidFill>
                  <a:schemeClr val="accent6"/>
                </a:solidFill>
              </a:rPr>
              <a:t>Pros</a:t>
            </a:r>
            <a:r>
              <a:rPr lang="en-US" sz="1800" dirty="0" smtClean="0"/>
              <a:t>:</a:t>
            </a:r>
          </a:p>
          <a:p>
            <a:r>
              <a:rPr lang="en-US" sz="1800" dirty="0" smtClean="0"/>
              <a:t>Fast search on columns of data</a:t>
            </a:r>
          </a:p>
          <a:p>
            <a:pPr>
              <a:lnSpc>
                <a:spcPct val="100000"/>
              </a:lnSpc>
            </a:pPr>
            <a:endParaRPr lang="en-US" sz="1800" dirty="0" smtClean="0"/>
          </a:p>
        </p:txBody>
      </p:sp>
      <p:sp>
        <p:nvSpPr>
          <p:cNvPr id="12" name="Text Placeholder 2"/>
          <p:cNvSpPr txBox="1">
            <a:spLocks/>
          </p:cNvSpPr>
          <p:nvPr/>
        </p:nvSpPr>
        <p:spPr>
          <a:xfrm>
            <a:off x="4825559" y="1864790"/>
            <a:ext cx="3557187" cy="90646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D726D"/>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D726D"/>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D726D"/>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solidFill>
                  <a:schemeClr val="accent6"/>
                </a:solidFill>
              </a:rPr>
              <a:t>Common DBs</a:t>
            </a:r>
            <a:r>
              <a:rPr lang="en-US" sz="1800" dirty="0" smtClean="0"/>
              <a:t>: Cassandra, </a:t>
            </a:r>
            <a:r>
              <a:rPr lang="en-US" sz="1800" dirty="0" err="1" smtClean="0"/>
              <a:t>Hbase</a:t>
            </a:r>
            <a:endParaRPr lang="en-US" sz="1800" dirty="0" smtClean="0"/>
          </a:p>
          <a:p>
            <a:endParaRPr lang="en-US" sz="1800" dirty="0"/>
          </a:p>
        </p:txBody>
      </p:sp>
      <p:pic>
        <p:nvPicPr>
          <p:cNvPr id="7170" name="Picture 2" descr="column family database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5" y="2369774"/>
            <a:ext cx="4697730" cy="2623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9494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and NO SQL</a:t>
            </a:r>
            <a:endParaRPr lang="en-US" dirty="0"/>
          </a:p>
        </p:txBody>
      </p:sp>
      <p:sp>
        <p:nvSpPr>
          <p:cNvPr id="3" name="Content Placeholder 2"/>
          <p:cNvSpPr>
            <a:spLocks noGrp="1"/>
          </p:cNvSpPr>
          <p:nvPr>
            <p:ph sz="quarter" idx="10"/>
          </p:nvPr>
        </p:nvSpPr>
        <p:spPr>
          <a:xfrm>
            <a:off x="190500" y="1114425"/>
            <a:ext cx="8715375" cy="3654644"/>
          </a:xfrm>
        </p:spPr>
        <p:txBody>
          <a:bodyPr/>
          <a:lstStyle/>
          <a:p>
            <a:r>
              <a:rPr lang="en-US" dirty="0">
                <a:solidFill>
                  <a:srgbClr val="D40E8C"/>
                </a:solidFill>
              </a:rPr>
              <a:t>Volume</a:t>
            </a:r>
            <a:r>
              <a:rPr lang="en-US" dirty="0" smtClean="0"/>
              <a:t> – significant amounts of data</a:t>
            </a:r>
          </a:p>
          <a:p>
            <a:r>
              <a:rPr lang="en-US" dirty="0">
                <a:solidFill>
                  <a:srgbClr val="D40E8C"/>
                </a:solidFill>
              </a:rPr>
              <a:t>Velocity </a:t>
            </a:r>
            <a:r>
              <a:rPr lang="en-US" dirty="0" smtClean="0"/>
              <a:t>– speed of arrival of data</a:t>
            </a:r>
          </a:p>
          <a:p>
            <a:r>
              <a:rPr lang="en-US" dirty="0">
                <a:solidFill>
                  <a:srgbClr val="D40E8C"/>
                </a:solidFill>
              </a:rPr>
              <a:t>Variety</a:t>
            </a:r>
            <a:r>
              <a:rPr lang="en-US" dirty="0" smtClean="0"/>
              <a:t> – different types of data</a:t>
            </a:r>
          </a:p>
          <a:p>
            <a:r>
              <a:rPr lang="en-US" sz="1800" dirty="0">
                <a:solidFill>
                  <a:srgbClr val="D40E8C"/>
                </a:solidFill>
              </a:rPr>
              <a:t>Veracity </a:t>
            </a:r>
            <a:r>
              <a:rPr lang="en-US" sz="1800" dirty="0" smtClean="0"/>
              <a:t>– is the data trustworthy</a:t>
            </a:r>
          </a:p>
          <a:p>
            <a:r>
              <a:rPr lang="en-US" sz="1800" dirty="0">
                <a:solidFill>
                  <a:srgbClr val="D40E8C"/>
                </a:solidFill>
              </a:rPr>
              <a:t>Value</a:t>
            </a:r>
            <a:r>
              <a:rPr lang="en-US" sz="1800" dirty="0" smtClean="0"/>
              <a:t> – will the insights provide business worth</a:t>
            </a:r>
          </a:p>
          <a:p>
            <a:endParaRPr lang="en-US" dirty="0" smtClean="0"/>
          </a:p>
          <a:p>
            <a:r>
              <a:rPr lang="en-US" dirty="0">
                <a:solidFill>
                  <a:schemeClr val="accent6"/>
                </a:solidFill>
              </a:rPr>
              <a:t>NO SQL </a:t>
            </a:r>
            <a:r>
              <a:rPr lang="en-US" dirty="0" smtClean="0"/>
              <a:t>Databases Allow for </a:t>
            </a:r>
          </a:p>
          <a:p>
            <a:pPr lvl="1"/>
            <a:r>
              <a:rPr lang="en-US" dirty="0" smtClean="0"/>
              <a:t>Scalability – vertical and horizontal</a:t>
            </a:r>
          </a:p>
          <a:p>
            <a:pPr lvl="1"/>
            <a:r>
              <a:rPr lang="en-US" dirty="0" smtClean="0"/>
              <a:t>Flexibility and Performance</a:t>
            </a:r>
          </a:p>
        </p:txBody>
      </p:sp>
    </p:spTree>
    <p:extLst>
      <p:ext uri="{BB962C8B-B14F-4D97-AF65-F5344CB8AC3E}">
        <p14:creationId xmlns:p14="http://schemas.microsoft.com/office/powerpoint/2010/main" val="35092542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Hierarchical Database</a:t>
            </a:r>
            <a:endParaRPr lang="en-US" dirty="0"/>
          </a:p>
        </p:txBody>
      </p:sp>
      <p:sp>
        <p:nvSpPr>
          <p:cNvPr id="9" name="Text Placeholder 2"/>
          <p:cNvSpPr txBox="1">
            <a:spLocks/>
          </p:cNvSpPr>
          <p:nvPr/>
        </p:nvSpPr>
        <p:spPr>
          <a:xfrm>
            <a:off x="6661703" y="3645981"/>
            <a:ext cx="2520397" cy="121196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D726D"/>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D726D"/>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D726D"/>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solidFill>
                  <a:schemeClr val="accent6"/>
                </a:solidFill>
              </a:rPr>
              <a:t>Cons</a:t>
            </a:r>
            <a:r>
              <a:rPr lang="en-US" sz="1800" dirty="0" smtClean="0"/>
              <a:t>:</a:t>
            </a:r>
          </a:p>
          <a:p>
            <a:pPr>
              <a:lnSpc>
                <a:spcPct val="100000"/>
              </a:lnSpc>
            </a:pPr>
            <a:r>
              <a:rPr lang="en-US" sz="1800" dirty="0" smtClean="0"/>
              <a:t>Replication</a:t>
            </a:r>
          </a:p>
          <a:p>
            <a:pPr>
              <a:lnSpc>
                <a:spcPct val="100000"/>
              </a:lnSpc>
            </a:pPr>
            <a:r>
              <a:rPr lang="en-US" sz="1800" dirty="0" smtClean="0"/>
              <a:t>Asymmetry</a:t>
            </a:r>
          </a:p>
        </p:txBody>
      </p:sp>
      <p:sp>
        <p:nvSpPr>
          <p:cNvPr id="10" name="Text Placeholder 2"/>
          <p:cNvSpPr txBox="1">
            <a:spLocks/>
          </p:cNvSpPr>
          <p:nvPr/>
        </p:nvSpPr>
        <p:spPr>
          <a:xfrm>
            <a:off x="6661703" y="2460980"/>
            <a:ext cx="2482297" cy="108242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D726D"/>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D726D"/>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D726D"/>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solidFill>
                  <a:schemeClr val="accent6"/>
                </a:solidFill>
              </a:rPr>
              <a:t>Pros</a:t>
            </a:r>
            <a:r>
              <a:rPr lang="en-US" sz="1800" dirty="0" smtClean="0"/>
              <a:t>:</a:t>
            </a:r>
          </a:p>
          <a:p>
            <a:r>
              <a:rPr lang="en-US" sz="1800" dirty="0" smtClean="0"/>
              <a:t>Intuitive for storing hierarchical data</a:t>
            </a:r>
          </a:p>
        </p:txBody>
      </p:sp>
      <p:sp>
        <p:nvSpPr>
          <p:cNvPr id="12" name="Text Placeholder 2"/>
          <p:cNvSpPr txBox="1">
            <a:spLocks/>
          </p:cNvSpPr>
          <p:nvPr/>
        </p:nvSpPr>
        <p:spPr>
          <a:xfrm>
            <a:off x="6661703" y="900094"/>
            <a:ext cx="2840437" cy="90646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D726D"/>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D726D"/>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D726D"/>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solidFill>
                  <a:schemeClr val="accent6"/>
                </a:solidFill>
              </a:rPr>
              <a:t>Use Case</a:t>
            </a:r>
            <a:r>
              <a:rPr lang="en-US" sz="1800" dirty="0" smtClean="0"/>
              <a:t>:</a:t>
            </a:r>
          </a:p>
          <a:p>
            <a:r>
              <a:rPr lang="en-US" sz="1800" dirty="0" smtClean="0"/>
              <a:t>Hierarchical data </a:t>
            </a:r>
            <a:endParaRPr lang="en-US" sz="1800" dirty="0"/>
          </a:p>
        </p:txBody>
      </p:sp>
      <p:sp>
        <p:nvSpPr>
          <p:cNvPr id="13" name="Text Placeholder 2"/>
          <p:cNvSpPr txBox="1">
            <a:spLocks/>
          </p:cNvSpPr>
          <p:nvPr/>
        </p:nvSpPr>
        <p:spPr>
          <a:xfrm>
            <a:off x="6661703" y="1756737"/>
            <a:ext cx="2482298" cy="90646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D726D"/>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D726D"/>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D726D"/>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solidFill>
                  <a:schemeClr val="accent6"/>
                </a:solidFill>
              </a:rPr>
              <a:t>Common DBs</a:t>
            </a:r>
            <a:r>
              <a:rPr lang="en-US" sz="1800" dirty="0" smtClean="0"/>
              <a:t>: Mumps</a:t>
            </a:r>
          </a:p>
        </p:txBody>
      </p:sp>
      <p:pic>
        <p:nvPicPr>
          <p:cNvPr id="8194" name="Picture 2" descr="Hierarchical Model of 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7" y="1819160"/>
            <a:ext cx="6496050" cy="268605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p:cNvSpPr txBox="1">
            <a:spLocks/>
          </p:cNvSpPr>
          <p:nvPr/>
        </p:nvSpPr>
        <p:spPr>
          <a:xfrm>
            <a:off x="362607" y="900094"/>
            <a:ext cx="3876675" cy="108872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D726D"/>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D726D"/>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D726D"/>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D726D"/>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solidFill>
                  <a:schemeClr val="accent6"/>
                </a:solidFill>
              </a:rPr>
              <a:t>Description</a:t>
            </a:r>
            <a:r>
              <a:rPr lang="en-US" sz="1800" dirty="0" smtClean="0"/>
              <a:t>:</a:t>
            </a:r>
          </a:p>
          <a:p>
            <a:pPr>
              <a:lnSpc>
                <a:spcPct val="100000"/>
              </a:lnSpc>
            </a:pPr>
            <a:r>
              <a:rPr lang="en-US" sz="1800" dirty="0"/>
              <a:t>Use hierarchical arrangement elements</a:t>
            </a:r>
          </a:p>
          <a:p>
            <a:pPr>
              <a:lnSpc>
                <a:spcPct val="100000"/>
              </a:lnSpc>
            </a:pPr>
            <a:endParaRPr lang="en-US" sz="1800" dirty="0" smtClean="0"/>
          </a:p>
        </p:txBody>
      </p:sp>
    </p:spTree>
    <p:extLst>
      <p:ext uri="{BB962C8B-B14F-4D97-AF65-F5344CB8AC3E}">
        <p14:creationId xmlns:p14="http://schemas.microsoft.com/office/powerpoint/2010/main" val="31465477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8764" y="991567"/>
            <a:ext cx="8204663" cy="1015663"/>
          </a:xfrm>
          <a:prstGeom prst="rect">
            <a:avLst/>
          </a:prstGeom>
          <a:noFill/>
        </p:spPr>
        <p:txBody>
          <a:bodyPr wrap="square" rtlCol="0">
            <a:spAutoFit/>
          </a:bodyPr>
          <a:lstStyle/>
          <a:p>
            <a:pPr algn="ctr"/>
            <a:r>
              <a:rPr lang="en-US" sz="1500" dirty="0">
                <a:solidFill>
                  <a:schemeClr val="tx2"/>
                </a:solidFill>
                <a:latin typeface="Segoe UI" charset="0"/>
                <a:ea typeface="Segoe UI" charset="0"/>
                <a:cs typeface="Segoe UI" charset="0"/>
              </a:rPr>
              <a:t>Modern technology, craftsman quality.  </a:t>
            </a:r>
          </a:p>
          <a:p>
            <a:pPr algn="ctr"/>
            <a:r>
              <a:rPr lang="en-US" sz="1500" dirty="0">
                <a:solidFill>
                  <a:schemeClr val="tx2"/>
                </a:solidFill>
                <a:latin typeface="Segoe UI" charset="0"/>
                <a:ea typeface="Segoe UI" charset="0"/>
                <a:cs typeface="Segoe UI" charset="0"/>
              </a:rPr>
              <a:t>We’re an interactive design and technology architecture firm matching the most experienced consultants in the industry to the most challenging business and technical problems facing our clients.  Founded August 2010 and as of October 2015 we are an Insight company.</a:t>
            </a:r>
          </a:p>
        </p:txBody>
      </p:sp>
      <p:sp>
        <p:nvSpPr>
          <p:cNvPr id="6" name="Text Placeholder 1"/>
          <p:cNvSpPr>
            <a:spLocks noGrp="1"/>
          </p:cNvSpPr>
          <p:nvPr>
            <p:ph type="body" sz="quarter" idx="10"/>
          </p:nvPr>
        </p:nvSpPr>
        <p:spPr>
          <a:xfrm>
            <a:off x="498764" y="175117"/>
            <a:ext cx="8155089" cy="734582"/>
          </a:xfrm>
        </p:spPr>
        <p:txBody>
          <a:bodyPr>
            <a:normAutofit/>
          </a:bodyPr>
          <a:lstStyle/>
          <a:p>
            <a:r>
              <a:rPr lang="en-US" sz="3000" dirty="0"/>
              <a:t>About BlueMetal </a:t>
            </a:r>
            <a:r>
              <a:rPr lang="en-US" sz="2100" i="1" dirty="0"/>
              <a:t>(an event sponsor)</a:t>
            </a:r>
          </a:p>
        </p:txBody>
      </p:sp>
      <p:grpSp>
        <p:nvGrpSpPr>
          <p:cNvPr id="14" name="Group 13"/>
          <p:cNvGrpSpPr/>
          <p:nvPr/>
        </p:nvGrpSpPr>
        <p:grpSpPr>
          <a:xfrm>
            <a:off x="562264" y="2367646"/>
            <a:ext cx="3804870" cy="2371382"/>
            <a:chOff x="4504806" y="453620"/>
            <a:chExt cx="7354829" cy="4583892"/>
          </a:xfrm>
        </p:grpSpPr>
        <p:pic>
          <p:nvPicPr>
            <p:cNvPr id="5" name="Picture 4"/>
            <p:cNvPicPr>
              <a:picLocks noChangeAspect="1"/>
            </p:cNvPicPr>
            <p:nvPr/>
          </p:nvPicPr>
          <p:blipFill>
            <a:blip r:embed="rId3">
              <a:alphaModFix amt="22000"/>
            </a:blip>
            <a:stretch>
              <a:fillRect/>
            </a:stretch>
          </p:blipFill>
          <p:spPr>
            <a:xfrm>
              <a:off x="4504806" y="453620"/>
              <a:ext cx="7354829" cy="4583892"/>
            </a:xfrm>
            <a:prstGeom prst="rect">
              <a:avLst/>
            </a:prstGeom>
          </p:spPr>
        </p:pic>
        <p:sp>
          <p:nvSpPr>
            <p:cNvPr id="7" name="Oval 6"/>
            <p:cNvSpPr/>
            <p:nvPr/>
          </p:nvSpPr>
          <p:spPr>
            <a:xfrm>
              <a:off x="5802283" y="3244329"/>
              <a:ext cx="197139" cy="19713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Oval 7"/>
            <p:cNvSpPr/>
            <p:nvPr/>
          </p:nvSpPr>
          <p:spPr>
            <a:xfrm>
              <a:off x="9146770" y="1987896"/>
              <a:ext cx="197139" cy="19713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Oval 8"/>
            <p:cNvSpPr/>
            <p:nvPr/>
          </p:nvSpPr>
          <p:spPr>
            <a:xfrm>
              <a:off x="11341332" y="1591656"/>
              <a:ext cx="197139" cy="19713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Oval 9"/>
            <p:cNvSpPr/>
            <p:nvPr/>
          </p:nvSpPr>
          <p:spPr>
            <a:xfrm>
              <a:off x="11028219" y="1889326"/>
              <a:ext cx="197139" cy="19713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 name="Oval 10"/>
            <p:cNvSpPr/>
            <p:nvPr/>
          </p:nvSpPr>
          <p:spPr>
            <a:xfrm>
              <a:off x="10748358" y="2357609"/>
              <a:ext cx="197139" cy="19713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12" name="TextBox 11"/>
          <p:cNvSpPr txBox="1"/>
          <p:nvPr/>
        </p:nvSpPr>
        <p:spPr>
          <a:xfrm>
            <a:off x="4936759" y="2509348"/>
            <a:ext cx="3728570" cy="1805623"/>
          </a:xfrm>
          <a:prstGeom prst="rect">
            <a:avLst/>
          </a:prstGeom>
          <a:noFill/>
        </p:spPr>
        <p:txBody>
          <a:bodyPr wrap="square" rtlCol="0">
            <a:spAutoFit/>
          </a:bodyPr>
          <a:lstStyle/>
          <a:p>
            <a:pPr>
              <a:lnSpc>
                <a:spcPct val="150000"/>
              </a:lnSpc>
              <a:spcAft>
                <a:spcPts val="449"/>
              </a:spcAft>
            </a:pPr>
            <a:r>
              <a:rPr lang="en-US" sz="1800" b="1" dirty="0" smtClean="0">
                <a:solidFill>
                  <a:schemeClr val="accent1"/>
                </a:solidFill>
                <a:latin typeface="Segoe UI" charset="0"/>
                <a:ea typeface="Segoe UI" charset="0"/>
                <a:cs typeface="Segoe UI" charset="0"/>
              </a:rPr>
              <a:t>7</a:t>
            </a:r>
            <a:r>
              <a:rPr lang="en-US" sz="1800" dirty="0" smtClean="0">
                <a:solidFill>
                  <a:schemeClr val="accent1"/>
                </a:solidFill>
                <a:latin typeface="Segoe UI" charset="0"/>
                <a:ea typeface="Segoe UI" charset="0"/>
                <a:cs typeface="Segoe UI" charset="0"/>
              </a:rPr>
              <a:t>  </a:t>
            </a:r>
            <a:r>
              <a:rPr lang="en-US" sz="1800" dirty="0">
                <a:solidFill>
                  <a:schemeClr val="accent1"/>
                </a:solidFill>
                <a:latin typeface="Segoe UI" charset="0"/>
                <a:ea typeface="Segoe UI" charset="0"/>
                <a:cs typeface="Segoe UI" charset="0"/>
              </a:rPr>
              <a:t>|  YEARS IN OPERATION</a:t>
            </a:r>
            <a:br>
              <a:rPr lang="en-US" sz="1800" dirty="0">
                <a:solidFill>
                  <a:schemeClr val="accent1"/>
                </a:solidFill>
                <a:latin typeface="Segoe UI" charset="0"/>
                <a:ea typeface="Segoe UI" charset="0"/>
                <a:cs typeface="Segoe UI" charset="0"/>
              </a:rPr>
            </a:br>
            <a:r>
              <a:rPr lang="en-US" sz="1800" b="1" dirty="0">
                <a:solidFill>
                  <a:schemeClr val="accent1"/>
                </a:solidFill>
                <a:latin typeface="Segoe UI" charset="0"/>
                <a:ea typeface="Segoe UI" charset="0"/>
                <a:cs typeface="Segoe UI" charset="0"/>
              </a:rPr>
              <a:t>5</a:t>
            </a:r>
            <a:r>
              <a:rPr lang="en-US" sz="1800" dirty="0">
                <a:solidFill>
                  <a:schemeClr val="accent1"/>
                </a:solidFill>
                <a:latin typeface="Segoe UI" charset="0"/>
                <a:ea typeface="Segoe UI" charset="0"/>
                <a:cs typeface="Segoe UI" charset="0"/>
              </a:rPr>
              <a:t>  |  LOCATIONS</a:t>
            </a:r>
            <a:br>
              <a:rPr lang="en-US" sz="1800" dirty="0">
                <a:solidFill>
                  <a:schemeClr val="accent1"/>
                </a:solidFill>
                <a:latin typeface="Segoe UI" charset="0"/>
                <a:ea typeface="Segoe UI" charset="0"/>
                <a:cs typeface="Segoe UI" charset="0"/>
              </a:rPr>
            </a:br>
            <a:r>
              <a:rPr lang="en-US" sz="1800" b="1" dirty="0">
                <a:solidFill>
                  <a:schemeClr val="accent1"/>
                </a:solidFill>
                <a:latin typeface="Segoe UI" charset="0"/>
                <a:ea typeface="Segoe UI" charset="0"/>
                <a:cs typeface="Segoe UI" charset="0"/>
              </a:rPr>
              <a:t>6</a:t>
            </a:r>
            <a:r>
              <a:rPr lang="en-US" sz="1800" dirty="0">
                <a:solidFill>
                  <a:schemeClr val="accent1"/>
                </a:solidFill>
                <a:latin typeface="Segoe UI" charset="0"/>
                <a:ea typeface="Segoe UI" charset="0"/>
                <a:cs typeface="Segoe UI" charset="0"/>
              </a:rPr>
              <a:t>  |  SERVICE AREAS</a:t>
            </a:r>
          </a:p>
          <a:p>
            <a:pPr>
              <a:lnSpc>
                <a:spcPct val="150000"/>
              </a:lnSpc>
              <a:spcAft>
                <a:spcPts val="449"/>
              </a:spcAft>
            </a:pPr>
            <a:r>
              <a:rPr lang="en-US" sz="1800" b="1" dirty="0">
                <a:solidFill>
                  <a:schemeClr val="accent1"/>
                </a:solidFill>
                <a:latin typeface="Segoe UI" charset="0"/>
                <a:ea typeface="Segoe UI" charset="0"/>
                <a:cs typeface="Segoe UI" charset="0"/>
              </a:rPr>
              <a:t>4</a:t>
            </a:r>
            <a:r>
              <a:rPr lang="en-US" sz="1800" dirty="0">
                <a:solidFill>
                  <a:schemeClr val="accent1"/>
                </a:solidFill>
                <a:latin typeface="Segoe UI" charset="0"/>
                <a:ea typeface="Segoe UI" charset="0"/>
                <a:cs typeface="Segoe UI" charset="0"/>
              </a:rPr>
              <a:t>  |  INDUSTRY SPECIALIZATIONS</a:t>
            </a:r>
          </a:p>
        </p:txBody>
      </p:sp>
    </p:spTree>
    <p:extLst>
      <p:ext uri="{BB962C8B-B14F-4D97-AF65-F5344CB8AC3E}">
        <p14:creationId xmlns:p14="http://schemas.microsoft.com/office/powerpoint/2010/main" val="167287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Architecture and Not Only </a:t>
            </a:r>
            <a:r>
              <a:rPr lang="en-US" dirty="0" smtClean="0"/>
              <a:t>SQL</a:t>
            </a:r>
            <a:endParaRPr lang="en-US" dirty="0"/>
          </a:p>
        </p:txBody>
      </p:sp>
      <p:sp>
        <p:nvSpPr>
          <p:cNvPr id="3" name="Content Placeholder 2"/>
          <p:cNvSpPr>
            <a:spLocks noGrp="1"/>
          </p:cNvSpPr>
          <p:nvPr>
            <p:ph sz="quarter" idx="10"/>
          </p:nvPr>
        </p:nvSpPr>
        <p:spPr>
          <a:xfrm>
            <a:off x="221210" y="867535"/>
            <a:ext cx="7834969" cy="3799058"/>
          </a:xfrm>
        </p:spPr>
        <p:txBody>
          <a:bodyPr>
            <a:noAutofit/>
          </a:bodyPr>
          <a:lstStyle/>
          <a:p>
            <a:r>
              <a:rPr lang="en-US" sz="1800" dirty="0">
                <a:solidFill>
                  <a:srgbClr val="D40E8C"/>
                </a:solidFill>
              </a:rPr>
              <a:t>NO SQL – Not Only SQL</a:t>
            </a:r>
          </a:p>
          <a:p>
            <a:pPr lvl="1"/>
            <a:r>
              <a:rPr lang="en-US" dirty="0">
                <a:solidFill>
                  <a:schemeClr val="tx2"/>
                </a:solidFill>
              </a:rPr>
              <a:t>Implies a non-relational database</a:t>
            </a:r>
          </a:p>
          <a:p>
            <a:pPr lvl="1"/>
            <a:r>
              <a:rPr lang="en-US" dirty="0">
                <a:solidFill>
                  <a:schemeClr val="tx2"/>
                </a:solidFill>
              </a:rPr>
              <a:t>Does not imply there is no structure to the data</a:t>
            </a:r>
          </a:p>
          <a:p>
            <a:pPr lvl="1"/>
            <a:r>
              <a:rPr lang="en-US" dirty="0">
                <a:solidFill>
                  <a:schemeClr val="tx2"/>
                </a:solidFill>
              </a:rPr>
              <a:t>Data may be stored in methods that do not require the structure to be understood a priori</a:t>
            </a:r>
          </a:p>
          <a:p>
            <a:pPr lvl="1"/>
            <a:r>
              <a:rPr lang="en-US" dirty="0">
                <a:solidFill>
                  <a:schemeClr val="tx2"/>
                </a:solidFill>
              </a:rPr>
              <a:t>Structure of data may be defined at query time</a:t>
            </a:r>
          </a:p>
          <a:p>
            <a:pPr lvl="1"/>
            <a:endParaRPr lang="en-US" dirty="0" smtClean="0"/>
          </a:p>
          <a:p>
            <a:r>
              <a:rPr lang="en-US" sz="1800" dirty="0">
                <a:solidFill>
                  <a:srgbClr val="D40E8C"/>
                </a:solidFill>
              </a:rPr>
              <a:t>NO SQL does not mean NO Data Architect</a:t>
            </a:r>
          </a:p>
          <a:p>
            <a:pPr lvl="1"/>
            <a:r>
              <a:rPr lang="en-US" dirty="0">
                <a:solidFill>
                  <a:schemeClr val="tx2"/>
                </a:solidFill>
              </a:rPr>
              <a:t>The Data Architect understands what data is available and the methods of accessing it, regardless of the management system</a:t>
            </a:r>
          </a:p>
          <a:p>
            <a:pPr lvl="1"/>
            <a:r>
              <a:rPr lang="en-US" dirty="0">
                <a:solidFill>
                  <a:schemeClr val="tx2"/>
                </a:solidFill>
              </a:rPr>
              <a:t>Data requires documentation</a:t>
            </a:r>
          </a:p>
          <a:p>
            <a:pPr lvl="1"/>
            <a:r>
              <a:rPr lang="en-US" dirty="0" smtClean="0">
                <a:solidFill>
                  <a:schemeClr val="tx2"/>
                </a:solidFill>
              </a:rPr>
              <a:t>Some No SQL models allow Schema-On-Read</a:t>
            </a:r>
            <a:endParaRPr lang="en-US" dirty="0">
              <a:solidFill>
                <a:schemeClr val="tx2"/>
              </a:solidFill>
            </a:endParaRPr>
          </a:p>
        </p:txBody>
      </p:sp>
      <p:sp>
        <p:nvSpPr>
          <p:cNvPr id="5" name="Oval 4"/>
          <p:cNvSpPr>
            <a:spLocks noChangeAspect="1"/>
          </p:cNvSpPr>
          <p:nvPr/>
        </p:nvSpPr>
        <p:spPr>
          <a:xfrm>
            <a:off x="7267852" y="1660597"/>
            <a:ext cx="1714500" cy="1714500"/>
          </a:xfrm>
          <a:prstGeom prst="ellipse">
            <a:avLst/>
          </a:prstGeom>
          <a:noFill/>
          <a:ln w="412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34290" rIns="34290" rtlCol="0" anchor="t" anchorCtr="0"/>
          <a:lstStyle/>
          <a:p>
            <a:r>
              <a:rPr lang="en-US" sz="3600" b="1" dirty="0">
                <a:ln>
                  <a:solidFill>
                    <a:srgbClr val="83C937"/>
                  </a:solidFill>
                </a:ln>
                <a:pattFill prst="pct40">
                  <a:fgClr>
                    <a:srgbClr val="83C937"/>
                  </a:fgClr>
                  <a:bgClr>
                    <a:schemeClr val="bg1"/>
                  </a:bgClr>
                </a:pattFill>
              </a:rPr>
              <a:t>NO</a:t>
            </a:r>
          </a:p>
          <a:p>
            <a:r>
              <a:rPr lang="en-US" sz="3600" b="1" dirty="0">
                <a:ln>
                  <a:solidFill>
                    <a:srgbClr val="83C937"/>
                  </a:solidFill>
                </a:ln>
                <a:pattFill prst="pct40">
                  <a:fgClr>
                    <a:srgbClr val="83C937"/>
                  </a:fgClr>
                  <a:bgClr>
                    <a:schemeClr val="bg1"/>
                  </a:bgClr>
                </a:pattFill>
              </a:rPr>
              <a:t>SQL</a:t>
            </a:r>
          </a:p>
        </p:txBody>
      </p:sp>
      <p:sp>
        <p:nvSpPr>
          <p:cNvPr id="6" name="Rectangle 5"/>
          <p:cNvSpPr/>
          <p:nvPr/>
        </p:nvSpPr>
        <p:spPr>
          <a:xfrm>
            <a:off x="8124766" y="2010015"/>
            <a:ext cx="788999" cy="1015663"/>
          </a:xfrm>
          <a:prstGeom prst="rect">
            <a:avLst/>
          </a:prstGeom>
        </p:spPr>
        <p:txBody>
          <a:bodyPr wrap="none">
            <a:spAutoFit/>
          </a:bodyPr>
          <a:lstStyle/>
          <a:p>
            <a:r>
              <a:rPr lang="en-US" sz="6000" dirty="0">
                <a:solidFill>
                  <a:srgbClr val="83C937"/>
                </a:solidFill>
                <a:sym typeface="Wingdings" panose="05000000000000000000" pitchFamily="2" charset="2"/>
              </a:rPr>
              <a:t></a:t>
            </a:r>
            <a:endParaRPr lang="en-US" sz="6000" dirty="0"/>
          </a:p>
        </p:txBody>
      </p:sp>
    </p:spTree>
    <p:extLst>
      <p:ext uri="{BB962C8B-B14F-4D97-AF65-F5344CB8AC3E}">
        <p14:creationId xmlns:p14="http://schemas.microsoft.com/office/powerpoint/2010/main" val="1162627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6361" y="4032936"/>
            <a:ext cx="6143277" cy="701450"/>
          </a:xfrm>
        </p:spPr>
        <p:txBody>
          <a:bodyPr/>
          <a:lstStyle/>
          <a:p>
            <a:r>
              <a:rPr lang="en-US" b="1" dirty="0">
                <a:latin typeface="Segoe UI Light" panose="020B0502040204020203" pitchFamily="34" charset="0"/>
                <a:cs typeface="Segoe UI Light" panose="020B0502040204020203" pitchFamily="34" charset="0"/>
              </a:rPr>
              <a:t>Beth Wolfset</a:t>
            </a:r>
            <a:br>
              <a:rPr lang="en-US" b="1" dirty="0">
                <a:latin typeface="Segoe UI Light" panose="020B0502040204020203" pitchFamily="34" charset="0"/>
                <a:cs typeface="Segoe UI Light" panose="020B0502040204020203" pitchFamily="34" charset="0"/>
              </a:rPr>
            </a:br>
            <a:r>
              <a:rPr lang="en-US" b="1" dirty="0">
                <a:latin typeface="Segoe UI Light" panose="020B0502040204020203" pitchFamily="34" charset="0"/>
                <a:cs typeface="Segoe UI Light" panose="020B0502040204020203" pitchFamily="34" charset="0"/>
                <a:hlinkClick r:id="rId3"/>
              </a:rPr>
              <a:t>beth.wolfset@insight.com</a:t>
            </a:r>
            <a:r>
              <a:rPr lang="en-US" b="1" dirty="0">
                <a:latin typeface="Segoe UI Light" panose="020B0502040204020203" pitchFamily="34" charset="0"/>
                <a:cs typeface="Segoe UI Light" panose="020B0502040204020203" pitchFamily="34" charset="0"/>
              </a:rPr>
              <a:t/>
            </a:r>
            <a:br>
              <a:rPr lang="en-US" b="1" dirty="0">
                <a:latin typeface="Segoe UI Light" panose="020B0502040204020203" pitchFamily="34" charset="0"/>
                <a:cs typeface="Segoe UI Light" panose="020B0502040204020203" pitchFamily="34" charset="0"/>
              </a:rPr>
            </a:br>
            <a:r>
              <a:rPr lang="en-US" b="1" dirty="0">
                <a:latin typeface="Segoe UI Light" panose="020B0502040204020203" pitchFamily="34" charset="0"/>
                <a:cs typeface="Segoe UI Light" panose="020B0502040204020203" pitchFamily="34" charset="0"/>
              </a:rPr>
              <a:t>Twitter: @</a:t>
            </a:r>
            <a:r>
              <a:rPr lang="en-US" b="1" dirty="0" err="1" smtClean="0">
                <a:latin typeface="Segoe UI Light" panose="020B0502040204020203" pitchFamily="34" charset="0"/>
                <a:cs typeface="Segoe UI Light" panose="020B0502040204020203" pitchFamily="34" charset="0"/>
              </a:rPr>
              <a:t>beth_wolfset</a:t>
            </a:r>
            <a:endParaRPr lang="en-US" b="1" dirty="0">
              <a:latin typeface="Segoe UI Light" panose="020B0502040204020203" pitchFamily="34" charset="0"/>
              <a:cs typeface="Segoe UI Light" panose="020B0502040204020203" pitchFamily="34" charset="0"/>
            </a:endParaRPr>
          </a:p>
        </p:txBody>
      </p:sp>
      <p:sp>
        <p:nvSpPr>
          <p:cNvPr id="10" name="Text Placeholder 2"/>
          <p:cNvSpPr txBox="1">
            <a:spLocks/>
          </p:cNvSpPr>
          <p:nvPr/>
        </p:nvSpPr>
        <p:spPr>
          <a:xfrm>
            <a:off x="0" y="993402"/>
            <a:ext cx="9144000" cy="685800"/>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a:buNone/>
              <a:defRPr sz="2000" b="0" i="0" kern="1200" baseline="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800" dirty="0" smtClean="0">
                <a:latin typeface="Verdana" panose="020B0604030504040204" pitchFamily="34" charset="0"/>
                <a:ea typeface="Verdana" panose="020B0604030504040204" pitchFamily="34" charset="0"/>
                <a:cs typeface="Verdana" panose="020B0604030504040204" pitchFamily="34" charset="0"/>
              </a:rPr>
              <a:t> Thank You!</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4"/>
          <a:stretch>
            <a:fillRect/>
          </a:stretch>
        </p:blipFill>
        <p:spPr>
          <a:xfrm>
            <a:off x="6749524" y="3480177"/>
            <a:ext cx="2157413" cy="1514475"/>
          </a:xfrm>
          <a:prstGeom prst="rect">
            <a:avLst/>
          </a:prstGeom>
        </p:spPr>
      </p:pic>
    </p:spTree>
    <p:extLst>
      <p:ext uri="{BB962C8B-B14F-4D97-AF65-F5344CB8AC3E}">
        <p14:creationId xmlns:p14="http://schemas.microsoft.com/office/powerpoint/2010/main" val="102366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647186" y="123994"/>
            <a:ext cx="7886700" cy="478631"/>
          </a:xfrm>
        </p:spPr>
        <p:txBody>
          <a:bodyPr>
            <a:normAutofit/>
          </a:bodyPr>
          <a:lstStyle/>
          <a:p>
            <a:pPr algn="ctr"/>
            <a:r>
              <a:rPr lang="en-US" sz="2700" b="1" dirty="0">
                <a:latin typeface="+mn-lt"/>
              </a:rPr>
              <a:t>Boston Code Camp 29 - Thanks to our Sponsors!</a:t>
            </a:r>
            <a:endParaRPr lang="en-US" sz="2700" dirty="0">
              <a:latin typeface="+mn-lt"/>
            </a:endParaRPr>
          </a:p>
        </p:txBody>
      </p:sp>
      <p:sp>
        <p:nvSpPr>
          <p:cNvPr id="6" name="Content Placeholder 5"/>
          <p:cNvSpPr>
            <a:spLocks noGrp="1"/>
          </p:cNvSpPr>
          <p:nvPr>
            <p:ph sz="half" idx="2"/>
          </p:nvPr>
        </p:nvSpPr>
        <p:spPr>
          <a:xfrm>
            <a:off x="6965290" y="809625"/>
            <a:ext cx="2025241" cy="4152900"/>
          </a:xfrm>
        </p:spPr>
        <p:txBody>
          <a:bodyPr/>
          <a:lstStyle/>
          <a:p>
            <a:pPr marL="0" indent="0" algn="ctr">
              <a:buNone/>
            </a:pPr>
            <a:r>
              <a:rPr lang="en-US" sz="1800" dirty="0"/>
              <a:t>In-Kind Donations</a:t>
            </a:r>
            <a:endParaRPr lang="en-US" dirty="0"/>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21869" y="2604340"/>
            <a:ext cx="1239635" cy="641749"/>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94699" y="4358815"/>
            <a:ext cx="874011" cy="386522"/>
          </a:xfrm>
          <a:prstGeom prst="rect">
            <a:avLst/>
          </a:prstGeom>
        </p:spPr>
      </p:pic>
      <p:pic>
        <p:nvPicPr>
          <p:cNvPr id="24" name="Picture 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8935" y="1101308"/>
            <a:ext cx="2963582" cy="971226"/>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278817" y="1219539"/>
            <a:ext cx="1301791" cy="339229"/>
          </a:xfrm>
          <a:prstGeom prst="rect">
            <a:avLst/>
          </a:prstGeom>
        </p:spPr>
      </p:pic>
      <p:cxnSp>
        <p:nvCxnSpPr>
          <p:cNvPr id="10" name="Straight Connector 9"/>
          <p:cNvCxnSpPr/>
          <p:nvPr/>
        </p:nvCxnSpPr>
        <p:spPr>
          <a:xfrm>
            <a:off x="6725764" y="908613"/>
            <a:ext cx="0" cy="4173236"/>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400284" y="1090015"/>
            <a:ext cx="2000516" cy="910235"/>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906198" y="3186028"/>
            <a:ext cx="2143424" cy="571580"/>
          </a:xfrm>
          <a:prstGeom prst="rect">
            <a:avLst/>
          </a:prstGeom>
        </p:spPr>
      </p:pic>
      <p:cxnSp>
        <p:nvCxnSpPr>
          <p:cNvPr id="26" name="Straight Connector 25"/>
          <p:cNvCxnSpPr>
            <a:cxnSpLocks/>
          </p:cNvCxnSpPr>
          <p:nvPr/>
        </p:nvCxnSpPr>
        <p:spPr>
          <a:xfrm flipH="1">
            <a:off x="0" y="4115186"/>
            <a:ext cx="6725765"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Image result for slalom logo"/>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759309" y="2783082"/>
            <a:ext cx="1057009" cy="28627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372607" y="2244963"/>
            <a:ext cx="1133084" cy="824391"/>
          </a:xfrm>
          <a:prstGeom prst="rect">
            <a:avLst/>
          </a:prstGeom>
        </p:spPr>
      </p:pic>
      <p:pic>
        <p:nvPicPr>
          <p:cNvPr id="1036" name="Picture 12" descr="Image result for manning publications logo"/>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7054256" y="1796859"/>
            <a:ext cx="1750911" cy="22470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a:cxnSpLocks/>
          </p:cNvCxnSpPr>
          <p:nvPr/>
        </p:nvCxnSpPr>
        <p:spPr>
          <a:xfrm flipH="1" flipV="1">
            <a:off x="0" y="2334354"/>
            <a:ext cx="6738238" cy="5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31430" y="908613"/>
            <a:ext cx="813043" cy="248209"/>
          </a:xfrm>
          <a:prstGeom prst="rect">
            <a:avLst/>
          </a:prstGeom>
          <a:noFill/>
        </p:spPr>
        <p:txBody>
          <a:bodyPr wrap="none" rtlCol="0">
            <a:spAutoFit/>
          </a:bodyPr>
          <a:lstStyle/>
          <a:p>
            <a:r>
              <a:rPr lang="en-US" sz="1013" dirty="0">
                <a:latin typeface="Arial Black" panose="020B0A04020102020204" pitchFamily="34" charset="0"/>
              </a:rPr>
              <a:t>Platinum</a:t>
            </a:r>
          </a:p>
        </p:txBody>
      </p:sp>
      <p:sp>
        <p:nvSpPr>
          <p:cNvPr id="45" name="TextBox 44"/>
          <p:cNvSpPr txBox="1"/>
          <p:nvPr/>
        </p:nvSpPr>
        <p:spPr>
          <a:xfrm>
            <a:off x="3943350" y="908613"/>
            <a:ext cx="510076" cy="248209"/>
          </a:xfrm>
          <a:prstGeom prst="rect">
            <a:avLst/>
          </a:prstGeom>
          <a:noFill/>
        </p:spPr>
        <p:txBody>
          <a:bodyPr wrap="none" rtlCol="0">
            <a:spAutoFit/>
          </a:bodyPr>
          <a:lstStyle/>
          <a:p>
            <a:r>
              <a:rPr lang="en-US" sz="1013" dirty="0">
                <a:latin typeface="Arial Black" panose="020B0A04020102020204" pitchFamily="34" charset="0"/>
              </a:rPr>
              <a:t>Gold</a:t>
            </a:r>
          </a:p>
        </p:txBody>
      </p:sp>
      <p:sp>
        <p:nvSpPr>
          <p:cNvPr id="46" name="TextBox 45"/>
          <p:cNvSpPr txBox="1"/>
          <p:nvPr/>
        </p:nvSpPr>
        <p:spPr>
          <a:xfrm>
            <a:off x="122993" y="2809146"/>
            <a:ext cx="590226" cy="248209"/>
          </a:xfrm>
          <a:prstGeom prst="rect">
            <a:avLst/>
          </a:prstGeom>
          <a:noFill/>
        </p:spPr>
        <p:txBody>
          <a:bodyPr wrap="none" rtlCol="0">
            <a:spAutoFit/>
          </a:bodyPr>
          <a:lstStyle/>
          <a:p>
            <a:r>
              <a:rPr lang="en-US" sz="1013" dirty="0">
                <a:latin typeface="Arial Black" panose="020B0A04020102020204" pitchFamily="34" charset="0"/>
              </a:rPr>
              <a:t>Silver</a:t>
            </a:r>
          </a:p>
        </p:txBody>
      </p:sp>
      <p:sp>
        <p:nvSpPr>
          <p:cNvPr id="47" name="TextBox 46"/>
          <p:cNvSpPr txBox="1"/>
          <p:nvPr/>
        </p:nvSpPr>
        <p:spPr>
          <a:xfrm>
            <a:off x="131430" y="4413577"/>
            <a:ext cx="675185" cy="248209"/>
          </a:xfrm>
          <a:prstGeom prst="rect">
            <a:avLst/>
          </a:prstGeom>
          <a:noFill/>
        </p:spPr>
        <p:txBody>
          <a:bodyPr wrap="none" rtlCol="0">
            <a:spAutoFit/>
          </a:bodyPr>
          <a:lstStyle/>
          <a:p>
            <a:r>
              <a:rPr lang="en-US" sz="1013" dirty="0">
                <a:latin typeface="Arial Black" panose="020B0A04020102020204" pitchFamily="34" charset="0"/>
              </a:rPr>
              <a:t>Bronze</a:t>
            </a:r>
          </a:p>
        </p:txBody>
      </p:sp>
      <p:cxnSp>
        <p:nvCxnSpPr>
          <p:cNvPr id="51" name="Straight Connector 50"/>
          <p:cNvCxnSpPr/>
          <p:nvPr/>
        </p:nvCxnSpPr>
        <p:spPr>
          <a:xfrm flipH="1" flipV="1">
            <a:off x="3771901" y="840801"/>
            <a:ext cx="8967" cy="1493603"/>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816318" y="3496909"/>
            <a:ext cx="1697365" cy="351497"/>
          </a:xfrm>
          <a:prstGeom prst="rect">
            <a:avLst/>
          </a:prstGeom>
        </p:spPr>
      </p:pic>
    </p:spTree>
    <p:extLst>
      <p:ext uri="{BB962C8B-B14F-4D97-AF65-F5344CB8AC3E}">
        <p14:creationId xmlns:p14="http://schemas.microsoft.com/office/powerpoint/2010/main" val="11623134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oSQL Distilled: A Brief Guide to the Emerging World of Polyglot Persist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918" y="2154757"/>
            <a:ext cx="2076450" cy="207645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p:cNvSpPr>
            <a:spLocks noGrp="1"/>
          </p:cNvSpPr>
          <p:nvPr>
            <p:ph type="title"/>
          </p:nvPr>
        </p:nvSpPr>
        <p:spPr/>
        <p:txBody>
          <a:bodyPr/>
          <a:lstStyle/>
          <a:p>
            <a:r>
              <a:rPr lang="en-US" dirty="0" smtClean="0"/>
              <a:t>Resources</a:t>
            </a:r>
            <a:endParaRPr lang="en-US" dirty="0"/>
          </a:p>
        </p:txBody>
      </p:sp>
      <p:sp>
        <p:nvSpPr>
          <p:cNvPr id="2" name="Rectangle 1"/>
          <p:cNvSpPr/>
          <p:nvPr/>
        </p:nvSpPr>
        <p:spPr>
          <a:xfrm>
            <a:off x="2539900" y="539872"/>
            <a:ext cx="6604100" cy="3046988"/>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accent5"/>
                </a:solidFill>
                <a:hlinkClick r:id="rId4"/>
              </a:rPr>
              <a:t>https://www.cl.cam.ac.uk/~</a:t>
            </a:r>
            <a:r>
              <a:rPr lang="en-US" sz="1600" dirty="0" smtClean="0">
                <a:solidFill>
                  <a:schemeClr val="accent5"/>
                </a:solidFill>
                <a:hlinkClick r:id="rId4"/>
              </a:rPr>
              <a:t>fms27/db/tr-98-2.pdf</a:t>
            </a:r>
            <a:r>
              <a:rPr lang="en-US" sz="1600" dirty="0" smtClean="0">
                <a:solidFill>
                  <a:schemeClr val="accent5"/>
                </a:solidFill>
              </a:rPr>
              <a:t> </a:t>
            </a:r>
            <a:endParaRPr lang="en-US" sz="1600" dirty="0">
              <a:solidFill>
                <a:schemeClr val="accent5"/>
              </a:solidFill>
            </a:endParaRPr>
          </a:p>
          <a:p>
            <a:pPr marL="285750" indent="-285750">
              <a:buFont typeface="Arial" panose="020B0604020202020204" pitchFamily="34" charset="0"/>
              <a:buChar char="•"/>
            </a:pPr>
            <a:r>
              <a:rPr lang="en-US" sz="1600" dirty="0">
                <a:solidFill>
                  <a:schemeClr val="accent5"/>
                </a:solidFill>
                <a:hlinkClick r:id="rId5"/>
              </a:rPr>
              <a:t>https://</a:t>
            </a:r>
            <a:r>
              <a:rPr lang="en-US" sz="1600" dirty="0" smtClean="0">
                <a:solidFill>
                  <a:schemeClr val="accent5"/>
                </a:solidFill>
                <a:hlinkClick r:id="rId5"/>
              </a:rPr>
              <a:t>www.3pillarglobal.com/insights/exploring-the-different-types-of-nosql-databases</a:t>
            </a:r>
            <a:r>
              <a:rPr lang="en-US" sz="1600" dirty="0" smtClean="0">
                <a:solidFill>
                  <a:schemeClr val="accent5"/>
                </a:solidFill>
              </a:rPr>
              <a:t> </a:t>
            </a:r>
            <a:endParaRPr lang="en-US" sz="1600" dirty="0">
              <a:solidFill>
                <a:schemeClr val="accent5"/>
              </a:solidFill>
            </a:endParaRPr>
          </a:p>
          <a:p>
            <a:pPr marL="285750" indent="-285750">
              <a:buFont typeface="Arial" panose="020B0604020202020204" pitchFamily="34" charset="0"/>
              <a:buChar char="•"/>
            </a:pPr>
            <a:r>
              <a:rPr lang="en-US" sz="1600" dirty="0">
                <a:solidFill>
                  <a:schemeClr val="accent5"/>
                </a:solidFill>
                <a:hlinkClick r:id="rId6"/>
              </a:rPr>
              <a:t>https://</a:t>
            </a:r>
            <a:r>
              <a:rPr lang="en-US" sz="1600" dirty="0" smtClean="0">
                <a:solidFill>
                  <a:schemeClr val="accent5"/>
                </a:solidFill>
                <a:hlinkClick r:id="rId6"/>
              </a:rPr>
              <a:t>searchdatamanagement.techtarget.com/definition/NoSQL-Not-Only-SQL</a:t>
            </a:r>
            <a:r>
              <a:rPr lang="en-US" sz="1600" dirty="0" smtClean="0">
                <a:solidFill>
                  <a:schemeClr val="accent5"/>
                </a:solidFill>
              </a:rPr>
              <a:t> </a:t>
            </a:r>
            <a:endParaRPr lang="en-US" sz="1600" dirty="0">
              <a:solidFill>
                <a:schemeClr val="accent5"/>
              </a:solidFill>
            </a:endParaRPr>
          </a:p>
          <a:p>
            <a:pPr marL="285750" indent="-285750">
              <a:buFont typeface="Arial" panose="020B0604020202020204" pitchFamily="34" charset="0"/>
              <a:buChar char="•"/>
            </a:pPr>
            <a:r>
              <a:rPr lang="en-US" sz="1600" dirty="0">
                <a:solidFill>
                  <a:schemeClr val="accent5"/>
                </a:solidFill>
                <a:hlinkClick r:id="rId7"/>
              </a:rPr>
              <a:t>https://medium.com/@</a:t>
            </a:r>
            <a:r>
              <a:rPr lang="en-US" sz="1600" dirty="0" smtClean="0">
                <a:solidFill>
                  <a:schemeClr val="accent5"/>
                </a:solidFill>
                <a:hlinkClick r:id="rId7"/>
              </a:rPr>
              <a:t>pepekamel/sql-vs-nosql-optimal-uses-b722475ec704</a:t>
            </a:r>
            <a:endParaRPr lang="en-US" sz="1600" dirty="0" smtClean="0">
              <a:solidFill>
                <a:schemeClr val="accent5"/>
              </a:solidFill>
            </a:endParaRPr>
          </a:p>
          <a:p>
            <a:pPr marL="285750" indent="-285750">
              <a:buFont typeface="Arial" panose="020B0604020202020204" pitchFamily="34" charset="0"/>
              <a:buChar char="•"/>
            </a:pPr>
            <a:r>
              <a:rPr lang="en-US" sz="1600" dirty="0">
                <a:solidFill>
                  <a:schemeClr val="accent5"/>
                </a:solidFill>
                <a:hlinkClick r:id="rId8"/>
              </a:rPr>
              <a:t>http://scraping.pro/where-nosql-practically-used</a:t>
            </a:r>
            <a:r>
              <a:rPr lang="en-US" sz="1600" dirty="0" smtClean="0">
                <a:solidFill>
                  <a:schemeClr val="accent5"/>
                </a:solidFill>
                <a:hlinkClick r:id="rId8"/>
              </a:rPr>
              <a:t>/</a:t>
            </a:r>
            <a:endParaRPr lang="en-US" sz="1600" dirty="0" smtClean="0">
              <a:solidFill>
                <a:schemeClr val="accent5"/>
              </a:solidFill>
            </a:endParaRPr>
          </a:p>
          <a:p>
            <a:pPr marL="285750" indent="-285750">
              <a:buFont typeface="Arial" panose="020B0604020202020204" pitchFamily="34" charset="0"/>
              <a:buChar char="•"/>
            </a:pPr>
            <a:r>
              <a:rPr lang="en-US" sz="1600" dirty="0">
                <a:solidFill>
                  <a:schemeClr val="accent5"/>
                </a:solidFill>
                <a:hlinkClick r:id="rId9"/>
              </a:rPr>
              <a:t>https://</a:t>
            </a:r>
            <a:r>
              <a:rPr lang="en-US" sz="1600" dirty="0" smtClean="0">
                <a:solidFill>
                  <a:schemeClr val="accent5"/>
                </a:solidFill>
                <a:hlinkClick r:id="rId9"/>
              </a:rPr>
              <a:t>www.slideshare.net/Dataversity/nosql-now-nosql-architecture-patterns-23589170</a:t>
            </a:r>
            <a:r>
              <a:rPr lang="en-US" sz="1600" dirty="0" smtClean="0">
                <a:solidFill>
                  <a:schemeClr val="accent5"/>
                </a:solidFill>
              </a:rPr>
              <a:t> </a:t>
            </a:r>
            <a:endParaRPr lang="en-US" sz="1600" dirty="0" smtClean="0">
              <a:solidFill>
                <a:schemeClr val="accent5"/>
              </a:solidFill>
            </a:endParaRPr>
          </a:p>
          <a:p>
            <a:pPr marL="285750" indent="-285750">
              <a:buFont typeface="Arial" panose="020B0604020202020204" pitchFamily="34" charset="0"/>
              <a:buChar char="•"/>
            </a:pPr>
            <a:r>
              <a:rPr lang="en-US" sz="1600" dirty="0">
                <a:solidFill>
                  <a:schemeClr val="accent5"/>
                </a:solidFill>
                <a:hlinkClick r:id="rId10"/>
              </a:rPr>
              <a:t>https://</a:t>
            </a:r>
            <a:r>
              <a:rPr lang="en-US" sz="1600" dirty="0" smtClean="0">
                <a:solidFill>
                  <a:schemeClr val="accent5"/>
                </a:solidFill>
                <a:hlinkClick r:id="rId10"/>
              </a:rPr>
              <a:t>www.dezyre.com/article/nosql-vs-sql-4-reasons-why-nosql-is-better-for-big-data-applications/86</a:t>
            </a:r>
            <a:r>
              <a:rPr lang="en-US" sz="1600" dirty="0" smtClean="0">
                <a:solidFill>
                  <a:schemeClr val="accent5"/>
                </a:solidFill>
              </a:rPr>
              <a:t> </a:t>
            </a:r>
            <a:endParaRPr lang="en-US" sz="1600" dirty="0">
              <a:solidFill>
                <a:schemeClr val="accent5"/>
              </a:solidFill>
            </a:endParaRPr>
          </a:p>
        </p:txBody>
      </p:sp>
    </p:spTree>
    <p:extLst>
      <p:ext uri="{BB962C8B-B14F-4D97-AF65-F5344CB8AC3E}">
        <p14:creationId xmlns:p14="http://schemas.microsoft.com/office/powerpoint/2010/main" val="466447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history of databases in No-</a:t>
            </a:r>
            <a:r>
              <a:rPr lang="en-US" dirty="0" err="1" smtClean="0"/>
              <a:t>tation</a:t>
            </a:r>
            <a:endParaRPr lang="en-US" dirty="0"/>
          </a:p>
        </p:txBody>
      </p:sp>
      <p:pic>
        <p:nvPicPr>
          <p:cNvPr id="1026" name="Picture 2" descr="A history of databases in no-tation by Mark Mads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430" y="725378"/>
            <a:ext cx="7000875" cy="39052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6539" y="4322927"/>
            <a:ext cx="8787099" cy="307777"/>
          </a:xfrm>
          <a:prstGeom prst="rect">
            <a:avLst/>
          </a:prstGeom>
        </p:spPr>
        <p:txBody>
          <a:bodyPr wrap="square">
            <a:spAutoFit/>
          </a:bodyPr>
          <a:lstStyle/>
          <a:p>
            <a:r>
              <a:rPr lang="en-US" sz="1400" b="1" dirty="0">
                <a:solidFill>
                  <a:schemeClr val="accent5"/>
                </a:solidFill>
              </a:rPr>
              <a:t>http://www.vertabelo.com/blog/notes-from-the-lab/why-sql-is-neither-legacy-nor-low-level-but-simply-awesome</a:t>
            </a:r>
          </a:p>
        </p:txBody>
      </p:sp>
    </p:spTree>
    <p:extLst>
      <p:ext uri="{BB962C8B-B14F-4D97-AF65-F5344CB8AC3E}">
        <p14:creationId xmlns:p14="http://schemas.microsoft.com/office/powerpoint/2010/main" val="18172001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Databases</a:t>
            </a:r>
            <a:endParaRPr lang="en-US" dirty="0"/>
          </a:p>
        </p:txBody>
      </p:sp>
      <p:graphicFrame>
        <p:nvGraphicFramePr>
          <p:cNvPr id="6" name="Table 5"/>
          <p:cNvGraphicFramePr>
            <a:graphicFrameLocks noGrp="1" noChangeAspect="1"/>
          </p:cNvGraphicFramePr>
          <p:nvPr>
            <p:extLst>
              <p:ext uri="{D42A27DB-BD31-4B8C-83A1-F6EECF244321}">
                <p14:modId xmlns:p14="http://schemas.microsoft.com/office/powerpoint/2010/main" val="2110023080"/>
              </p:ext>
            </p:extLst>
          </p:nvPr>
        </p:nvGraphicFramePr>
        <p:xfrm>
          <a:off x="190397" y="867537"/>
          <a:ext cx="8714943" cy="4061460"/>
        </p:xfrm>
        <a:graphic>
          <a:graphicData uri="http://schemas.openxmlformats.org/drawingml/2006/table">
            <a:tbl>
              <a:tblPr firstRow="1" bandRow="1">
                <a:tableStyleId>{5C22544A-7EE6-4342-B048-85BDC9FD1C3A}</a:tableStyleId>
              </a:tblPr>
              <a:tblGrid>
                <a:gridCol w="1423308">
                  <a:extLst>
                    <a:ext uri="{9D8B030D-6E8A-4147-A177-3AD203B41FA5}">
                      <a16:colId xmlns:a16="http://schemas.microsoft.com/office/drawing/2014/main" val="20000"/>
                    </a:ext>
                  </a:extLst>
                </a:gridCol>
                <a:gridCol w="1353651">
                  <a:extLst>
                    <a:ext uri="{9D8B030D-6E8A-4147-A177-3AD203B41FA5}">
                      <a16:colId xmlns:a16="http://schemas.microsoft.com/office/drawing/2014/main" val="20001"/>
                    </a:ext>
                  </a:extLst>
                </a:gridCol>
                <a:gridCol w="1108780">
                  <a:extLst>
                    <a:ext uri="{9D8B030D-6E8A-4147-A177-3AD203B41FA5}">
                      <a16:colId xmlns:a16="http://schemas.microsoft.com/office/drawing/2014/main" val="20002"/>
                    </a:ext>
                  </a:extLst>
                </a:gridCol>
                <a:gridCol w="505516">
                  <a:extLst>
                    <a:ext uri="{9D8B030D-6E8A-4147-A177-3AD203B41FA5}">
                      <a16:colId xmlns:a16="http://schemas.microsoft.com/office/drawing/2014/main" val="20003"/>
                    </a:ext>
                  </a:extLst>
                </a:gridCol>
                <a:gridCol w="1224448">
                  <a:extLst>
                    <a:ext uri="{9D8B030D-6E8A-4147-A177-3AD203B41FA5}">
                      <a16:colId xmlns:a16="http://schemas.microsoft.com/office/drawing/2014/main" val="20004"/>
                    </a:ext>
                  </a:extLst>
                </a:gridCol>
                <a:gridCol w="1195955">
                  <a:extLst>
                    <a:ext uri="{9D8B030D-6E8A-4147-A177-3AD203B41FA5}">
                      <a16:colId xmlns:a16="http://schemas.microsoft.com/office/drawing/2014/main" val="20005"/>
                    </a:ext>
                  </a:extLst>
                </a:gridCol>
                <a:gridCol w="1903285">
                  <a:extLst>
                    <a:ext uri="{9D8B030D-6E8A-4147-A177-3AD203B41FA5}">
                      <a16:colId xmlns:a16="http://schemas.microsoft.com/office/drawing/2014/main" val="20006"/>
                    </a:ext>
                  </a:extLst>
                </a:gridCol>
              </a:tblGrid>
              <a:tr h="295385">
                <a:tc>
                  <a:txBody>
                    <a:bodyPr/>
                    <a:lstStyle/>
                    <a:p>
                      <a:pPr algn="ctr"/>
                      <a:r>
                        <a:rPr lang="en-US" dirty="0" smtClean="0"/>
                        <a:t>Database</a:t>
                      </a:r>
                      <a:r>
                        <a:rPr lang="en-US" baseline="0" dirty="0" smtClean="0"/>
                        <a:t> Type</a:t>
                      </a:r>
                      <a:endParaRPr lang="en-US" dirty="0"/>
                    </a:p>
                  </a:txBody>
                  <a:tcPr>
                    <a:solidFill>
                      <a:srgbClr val="D40E8C"/>
                    </a:solidFill>
                  </a:tcPr>
                </a:tc>
                <a:tc gridSpan="2">
                  <a:txBody>
                    <a:bodyPr/>
                    <a:lstStyle/>
                    <a:p>
                      <a:pPr algn="ctr"/>
                      <a:r>
                        <a:rPr lang="en-US" dirty="0" smtClean="0"/>
                        <a:t>Example</a:t>
                      </a:r>
                      <a:endParaRPr lang="en-US" dirty="0"/>
                    </a:p>
                  </a:txBody>
                  <a:tcPr>
                    <a:solidFill>
                      <a:srgbClr val="D40E8C"/>
                    </a:solidFill>
                  </a:tcPr>
                </a:tc>
                <a:tc hMerge="1">
                  <a:txBody>
                    <a:bodyPr/>
                    <a:lstStyle/>
                    <a:p>
                      <a:endParaRPr lang="en-US"/>
                    </a:p>
                  </a:txBody>
                  <a:tcPr/>
                </a:tc>
                <a:tc>
                  <a:txBody>
                    <a:bodyPr/>
                    <a:lstStyle/>
                    <a:p>
                      <a:pPr algn="ctr"/>
                      <a:endParaRPr lang="en-US" dirty="0"/>
                    </a:p>
                  </a:txBody>
                  <a:tcPr>
                    <a:solidFill>
                      <a:srgbClr val="D40E8C"/>
                    </a:solidFill>
                  </a:tcPr>
                </a:tc>
                <a:tc>
                  <a:txBody>
                    <a:bodyPr/>
                    <a:lstStyle/>
                    <a:p>
                      <a:pPr algn="ctr"/>
                      <a:r>
                        <a:rPr lang="en-US" dirty="0" smtClean="0"/>
                        <a:t>Database Type</a:t>
                      </a:r>
                      <a:endParaRPr lang="en-US" dirty="0"/>
                    </a:p>
                  </a:txBody>
                  <a:tcPr>
                    <a:solidFill>
                      <a:srgbClr val="D40E8C"/>
                    </a:solidFill>
                  </a:tcPr>
                </a:tc>
                <a:tc gridSpan="2">
                  <a:txBody>
                    <a:bodyPr/>
                    <a:lstStyle/>
                    <a:p>
                      <a:pPr algn="ctr"/>
                      <a:r>
                        <a:rPr lang="en-US" dirty="0" smtClean="0"/>
                        <a:t>Example</a:t>
                      </a:r>
                      <a:endParaRPr lang="en-US" dirty="0"/>
                    </a:p>
                  </a:txBody>
                  <a:tcPr>
                    <a:solidFill>
                      <a:srgbClr val="D40E8C"/>
                    </a:solidFill>
                  </a:tcPr>
                </a:tc>
                <a:tc hMerge="1">
                  <a:txBody>
                    <a:bodyPr/>
                    <a:lstStyle/>
                    <a:p>
                      <a:endParaRPr lang="en-US"/>
                    </a:p>
                  </a:txBody>
                  <a:tcPr/>
                </a:tc>
                <a:extLst>
                  <a:ext uri="{0D108BD9-81ED-4DB2-BD59-A6C34878D82A}">
                    <a16:rowId xmlns:a16="http://schemas.microsoft.com/office/drawing/2014/main" val="10000"/>
                  </a:ext>
                </a:extLst>
              </a:tr>
              <a:tr h="1094534">
                <a:tc>
                  <a:txBody>
                    <a:bodyPr/>
                    <a:lstStyle/>
                    <a:p>
                      <a:r>
                        <a:rPr lang="en-US" sz="1400" dirty="0" smtClean="0"/>
                        <a:t>Relational (SQL)</a:t>
                      </a:r>
                      <a:endParaRPr lang="en-US" sz="1400" dirty="0"/>
                    </a:p>
                  </a:txBody>
                  <a:tcPr>
                    <a:solidFill>
                      <a:srgbClr val="D40E8C">
                        <a:alpha val="50196"/>
                      </a:srgbClr>
                    </a:solidFill>
                  </a:tcPr>
                </a:tc>
                <a:tc>
                  <a:txBody>
                    <a:bodyPr/>
                    <a:lstStyle/>
                    <a:p>
                      <a:r>
                        <a:rPr lang="en-US" sz="1350" kern="1200" dirty="0" smtClean="0">
                          <a:ln>
                            <a:solidFill>
                              <a:srgbClr val="FFFFFF">
                                <a:alpha val="0"/>
                              </a:srgbClr>
                            </a:solidFill>
                          </a:ln>
                          <a:solidFill>
                            <a:srgbClr val="0B667F"/>
                          </a:solidFill>
                          <a:latin typeface="+mn-lt"/>
                          <a:ea typeface="+mn-ea"/>
                          <a:cs typeface="+mn-cs"/>
                        </a:rPr>
                        <a:t>SQL Server</a:t>
                      </a:r>
                    </a:p>
                    <a:p>
                      <a:pPr marL="0" marR="0" indent="0" algn="l" defTabSz="914400" rtl="0" eaLnBrk="1" fontAlgn="auto" latinLnBrk="0" hangingPunct="1">
                        <a:lnSpc>
                          <a:spcPct val="100000"/>
                        </a:lnSpc>
                        <a:spcBef>
                          <a:spcPts val="0"/>
                        </a:spcBef>
                        <a:spcAft>
                          <a:spcPts val="0"/>
                        </a:spcAft>
                        <a:buClrTx/>
                        <a:buSzTx/>
                        <a:buFontTx/>
                        <a:buNone/>
                        <a:tabLst/>
                        <a:defRPr/>
                      </a:pPr>
                      <a:r>
                        <a:rPr lang="en-US" sz="1350" kern="1200" dirty="0" smtClean="0">
                          <a:ln>
                            <a:solidFill>
                              <a:srgbClr val="FFFFFF">
                                <a:alpha val="0"/>
                              </a:srgbClr>
                            </a:solidFill>
                          </a:ln>
                          <a:solidFill>
                            <a:srgbClr val="0B667F"/>
                          </a:solidFill>
                          <a:latin typeface="+mn-lt"/>
                          <a:ea typeface="+mn-ea"/>
                          <a:cs typeface="+mn-cs"/>
                        </a:rPr>
                        <a:t>SQL Database</a:t>
                      </a:r>
                    </a:p>
                    <a:p>
                      <a:r>
                        <a:rPr lang="en-US" sz="1400" dirty="0" smtClean="0"/>
                        <a:t>Oracle</a:t>
                      </a:r>
                    </a:p>
                    <a:p>
                      <a:r>
                        <a:rPr lang="en-US" sz="1400" dirty="0" smtClean="0"/>
                        <a:t>Sybase</a:t>
                      </a:r>
                    </a:p>
                  </a:txBody>
                  <a:tcPr>
                    <a:solidFill>
                      <a:srgbClr val="D40E8C">
                        <a:alpha val="50196"/>
                      </a:srgbClr>
                    </a:solidFill>
                  </a:tcPr>
                </a:tc>
                <a:tc>
                  <a:txBody>
                    <a:bodyPr/>
                    <a:lstStyle/>
                    <a:p>
                      <a:r>
                        <a:rPr lang="en-US" sz="1400" dirty="0" smtClean="0"/>
                        <a:t>My</a:t>
                      </a:r>
                      <a:r>
                        <a:rPr lang="en-US" sz="1400" baseline="0" dirty="0" smtClean="0"/>
                        <a:t>SQL</a:t>
                      </a:r>
                    </a:p>
                    <a:p>
                      <a:pPr marL="0" algn="l" defTabSz="914400" rtl="0" eaLnBrk="1" latinLnBrk="0" hangingPunct="1"/>
                      <a:r>
                        <a:rPr lang="en-US" sz="1350" kern="1200" dirty="0" smtClean="0">
                          <a:ln>
                            <a:solidFill>
                              <a:srgbClr val="FFFFFF">
                                <a:alpha val="0"/>
                              </a:srgbClr>
                            </a:solidFill>
                          </a:ln>
                          <a:solidFill>
                            <a:srgbClr val="0B667F"/>
                          </a:solidFill>
                          <a:latin typeface="+mn-lt"/>
                          <a:ea typeface="+mn-ea"/>
                          <a:cs typeface="+mn-cs"/>
                        </a:rPr>
                        <a:t>MS Access</a:t>
                      </a:r>
                    </a:p>
                  </a:txBody>
                  <a:tcPr>
                    <a:solidFill>
                      <a:srgbClr val="D40E8C">
                        <a:alpha val="50196"/>
                      </a:srgbClr>
                    </a:solidFill>
                  </a:tcPr>
                </a:tc>
                <a:tc>
                  <a:txBody>
                    <a:bodyPr/>
                    <a:lstStyle/>
                    <a:p>
                      <a:endParaRPr lang="en-US" sz="1400" dirty="0"/>
                    </a:p>
                  </a:txBody>
                  <a:tcPr>
                    <a:solidFill>
                      <a:srgbClr val="D40E8C">
                        <a:alpha val="50196"/>
                      </a:srgbClr>
                    </a:solidFill>
                  </a:tcPr>
                </a:tc>
                <a:tc>
                  <a:txBody>
                    <a:bodyPr/>
                    <a:lstStyle/>
                    <a:p>
                      <a:r>
                        <a:rPr lang="en-US" sz="1400" b="1" dirty="0" smtClean="0">
                          <a:solidFill>
                            <a:schemeClr val="accent6"/>
                          </a:solidFill>
                        </a:rPr>
                        <a:t>Document</a:t>
                      </a:r>
                      <a:endParaRPr lang="en-US" sz="1400" b="1" dirty="0">
                        <a:solidFill>
                          <a:schemeClr val="accent6"/>
                        </a:solidFill>
                      </a:endParaRPr>
                    </a:p>
                  </a:txBody>
                  <a:tcPr>
                    <a:solidFill>
                      <a:srgbClr val="D40E8C">
                        <a:alpha val="50196"/>
                      </a:srgbClr>
                    </a:solidFill>
                  </a:tcPr>
                </a:tc>
                <a:tc>
                  <a:txBody>
                    <a:bodyPr/>
                    <a:lstStyle/>
                    <a:p>
                      <a:r>
                        <a:rPr lang="en-US" sz="1400" dirty="0" smtClean="0"/>
                        <a:t>Lotus Notes</a:t>
                      </a:r>
                    </a:p>
                    <a:p>
                      <a:r>
                        <a:rPr lang="en-US" sz="1400" dirty="0" err="1" smtClean="0"/>
                        <a:t>CouchBase</a:t>
                      </a:r>
                      <a:endParaRPr lang="en-US" sz="1400" dirty="0" smtClean="0"/>
                    </a:p>
                    <a:p>
                      <a:r>
                        <a:rPr lang="en-US" sz="1400" dirty="0" err="1" smtClean="0"/>
                        <a:t>CouchDB</a:t>
                      </a:r>
                      <a:endParaRPr lang="en-US" sz="1400" dirty="0" smtClean="0"/>
                    </a:p>
                    <a:p>
                      <a:r>
                        <a:rPr lang="en-US" sz="1400" dirty="0" smtClean="0"/>
                        <a:t>MongoDB</a:t>
                      </a:r>
                    </a:p>
                  </a:txBody>
                  <a:tcPr>
                    <a:solidFill>
                      <a:srgbClr val="D40E8C">
                        <a:alpha val="50196"/>
                      </a:srgbClr>
                    </a:solidFill>
                  </a:tcPr>
                </a:tc>
                <a:tc>
                  <a:txBody>
                    <a:bodyPr/>
                    <a:lstStyle/>
                    <a:p>
                      <a:r>
                        <a:rPr lang="en-US" sz="1400" dirty="0" err="1" smtClean="0"/>
                        <a:t>OrientDB</a:t>
                      </a:r>
                      <a:endParaRPr lang="en-US" sz="1400" dirty="0" smtClean="0"/>
                    </a:p>
                    <a:p>
                      <a:r>
                        <a:rPr lang="en-US" sz="1400" dirty="0" smtClean="0"/>
                        <a:t>Raven</a:t>
                      </a:r>
                    </a:p>
                    <a:p>
                      <a:r>
                        <a:rPr lang="en-US" sz="1400" dirty="0" err="1" smtClean="0"/>
                        <a:t>Terrastore</a:t>
                      </a:r>
                      <a:endParaRPr lang="en-US" sz="1400" dirty="0" smtClean="0"/>
                    </a:p>
                    <a:p>
                      <a:r>
                        <a:rPr lang="en-US" sz="1350" kern="1200" dirty="0" smtClean="0">
                          <a:ln>
                            <a:solidFill>
                              <a:srgbClr val="FFFFFF">
                                <a:alpha val="0"/>
                              </a:srgbClr>
                            </a:solidFill>
                          </a:ln>
                          <a:solidFill>
                            <a:srgbClr val="0B667F"/>
                          </a:solidFill>
                          <a:latin typeface="+mn-lt"/>
                          <a:ea typeface="+mn-ea"/>
                          <a:cs typeface="+mn-cs"/>
                        </a:rPr>
                        <a:t>Azure </a:t>
                      </a:r>
                      <a:r>
                        <a:rPr lang="en-US" sz="1350" kern="1200" dirty="0" err="1" smtClean="0">
                          <a:ln>
                            <a:solidFill>
                              <a:srgbClr val="FFFFFF">
                                <a:alpha val="0"/>
                              </a:srgbClr>
                            </a:solidFill>
                          </a:ln>
                          <a:solidFill>
                            <a:srgbClr val="0B667F"/>
                          </a:solidFill>
                          <a:latin typeface="+mn-lt"/>
                          <a:ea typeface="+mn-ea"/>
                          <a:cs typeface="+mn-cs"/>
                        </a:rPr>
                        <a:t>DocumentDB</a:t>
                      </a:r>
                      <a:endParaRPr lang="en-US" sz="1350" kern="1200" dirty="0" smtClean="0">
                        <a:ln>
                          <a:solidFill>
                            <a:srgbClr val="FFFFFF">
                              <a:alpha val="0"/>
                            </a:srgbClr>
                          </a:solidFill>
                        </a:ln>
                        <a:solidFill>
                          <a:srgbClr val="0B667F"/>
                        </a:solidFill>
                        <a:latin typeface="+mn-lt"/>
                        <a:ea typeface="+mn-ea"/>
                        <a:cs typeface="+mn-cs"/>
                      </a:endParaRPr>
                    </a:p>
                    <a:p>
                      <a:r>
                        <a:rPr lang="en-US" sz="1350" kern="1200" dirty="0" smtClean="0">
                          <a:ln>
                            <a:solidFill>
                              <a:srgbClr val="FFFFFF">
                                <a:alpha val="0"/>
                              </a:srgbClr>
                            </a:solidFill>
                          </a:ln>
                          <a:solidFill>
                            <a:srgbClr val="0B667F"/>
                          </a:solidFill>
                          <a:latin typeface="+mn-lt"/>
                          <a:ea typeface="+mn-ea"/>
                          <a:cs typeface="+mn-cs"/>
                        </a:rPr>
                        <a:t>Azure Cosmos DB</a:t>
                      </a:r>
                    </a:p>
                  </a:txBody>
                  <a:tcPr>
                    <a:solidFill>
                      <a:srgbClr val="D40E8C">
                        <a:alpha val="50196"/>
                      </a:srgbClr>
                    </a:solidFill>
                  </a:tcPr>
                </a:tc>
                <a:extLst>
                  <a:ext uri="{0D108BD9-81ED-4DB2-BD59-A6C34878D82A}">
                    <a16:rowId xmlns:a16="http://schemas.microsoft.com/office/drawing/2014/main" val="10001"/>
                  </a:ext>
                </a:extLst>
              </a:tr>
              <a:tr h="1094534">
                <a:tc>
                  <a:txBody>
                    <a:bodyPr/>
                    <a:lstStyle/>
                    <a:p>
                      <a:r>
                        <a:rPr lang="en-US" sz="1400" b="1" dirty="0" smtClean="0">
                          <a:solidFill>
                            <a:schemeClr val="accent6"/>
                          </a:solidFill>
                        </a:rPr>
                        <a:t>Graph</a:t>
                      </a:r>
                      <a:r>
                        <a:rPr lang="en-US" sz="1400" b="1" baseline="0" dirty="0" smtClean="0"/>
                        <a:t> </a:t>
                      </a:r>
                      <a:r>
                        <a:rPr lang="en-US" sz="1400" baseline="0" dirty="0" smtClean="0"/>
                        <a:t>&amp; Resource Description Framework (RDF)</a:t>
                      </a:r>
                      <a:endParaRPr lang="en-US" sz="1400" dirty="0"/>
                    </a:p>
                  </a:txBody>
                  <a:tcPr>
                    <a:solidFill>
                      <a:srgbClr val="D40E8C">
                        <a:alpha val="74902"/>
                      </a:srgbClr>
                    </a:solidFill>
                  </a:tcPr>
                </a:tc>
                <a:tc>
                  <a:txBody>
                    <a:bodyPr/>
                    <a:lstStyle/>
                    <a:p>
                      <a:pPr>
                        <a:tabLst>
                          <a:tab pos="914400" algn="l"/>
                        </a:tabLst>
                      </a:pPr>
                      <a:r>
                        <a:rPr lang="en-US" sz="1400" dirty="0" smtClean="0"/>
                        <a:t>Neo4J</a:t>
                      </a:r>
                    </a:p>
                    <a:p>
                      <a:pPr>
                        <a:tabLst>
                          <a:tab pos="914400" algn="l"/>
                        </a:tabLst>
                      </a:pPr>
                      <a:r>
                        <a:rPr lang="en-US" sz="1400" dirty="0" smtClean="0"/>
                        <a:t>Flock</a:t>
                      </a:r>
                    </a:p>
                    <a:p>
                      <a:pPr>
                        <a:tabLst>
                          <a:tab pos="914400" algn="l"/>
                        </a:tabLst>
                      </a:pPr>
                      <a:r>
                        <a:rPr lang="en-US" sz="1400" dirty="0" err="1" smtClean="0"/>
                        <a:t>HyperGraph</a:t>
                      </a:r>
                      <a:endParaRPr lang="en-US" sz="1400" dirty="0" smtClean="0"/>
                    </a:p>
                    <a:p>
                      <a:r>
                        <a:rPr lang="en-US" sz="1400" dirty="0" smtClean="0"/>
                        <a:t>Infinite</a:t>
                      </a:r>
                      <a:r>
                        <a:rPr lang="en-US" sz="1400" baseline="0" dirty="0" smtClean="0"/>
                        <a:t> Graph</a:t>
                      </a:r>
                    </a:p>
                  </a:txBody>
                  <a:tcPr>
                    <a:solidFill>
                      <a:srgbClr val="D40E8C">
                        <a:alpha val="74902"/>
                      </a:srgbClr>
                    </a:solidFill>
                  </a:tcPr>
                </a:tc>
                <a:tc>
                  <a:txBody>
                    <a:bodyPr/>
                    <a:lstStyle/>
                    <a:p>
                      <a:r>
                        <a:rPr lang="en-US" sz="1400" baseline="0" dirty="0" smtClean="0"/>
                        <a:t>Jena</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Sesame</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err="1" smtClean="0"/>
                        <a:t>AllegoGraph</a:t>
                      </a:r>
                      <a:endParaRPr lang="en-US" sz="14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350" kern="1200" dirty="0" smtClean="0">
                          <a:ln>
                            <a:solidFill>
                              <a:srgbClr val="FFFFFF">
                                <a:alpha val="0"/>
                              </a:srgbClr>
                            </a:solidFill>
                          </a:ln>
                          <a:solidFill>
                            <a:srgbClr val="0B667F"/>
                          </a:solidFill>
                          <a:latin typeface="+mn-lt"/>
                          <a:ea typeface="+mn-ea"/>
                          <a:cs typeface="+mn-cs"/>
                        </a:rPr>
                        <a:t>MS Graph</a:t>
                      </a:r>
                    </a:p>
                  </a:txBody>
                  <a:tcPr>
                    <a:solidFill>
                      <a:srgbClr val="D40E8C">
                        <a:alpha val="74902"/>
                      </a:srgbClr>
                    </a:solidFill>
                  </a:tcPr>
                </a:tc>
                <a:tc>
                  <a:txBody>
                    <a:bodyPr/>
                    <a:lstStyle/>
                    <a:p>
                      <a:endParaRPr lang="en-US" sz="1400" baseline="0" dirty="0" smtClean="0"/>
                    </a:p>
                  </a:txBody>
                  <a:tcPr>
                    <a:solidFill>
                      <a:srgbClr val="D40E8C">
                        <a:alpha val="74902"/>
                      </a:srgbClr>
                    </a:solidFill>
                  </a:tcPr>
                </a:tc>
                <a:tc>
                  <a:txBody>
                    <a:bodyPr/>
                    <a:lstStyle/>
                    <a:p>
                      <a:r>
                        <a:rPr lang="en-US" sz="1400" dirty="0" smtClean="0"/>
                        <a:t>Search Engine</a:t>
                      </a:r>
                      <a:endParaRPr lang="en-US" sz="1400" dirty="0"/>
                    </a:p>
                  </a:txBody>
                  <a:tcPr>
                    <a:solidFill>
                      <a:srgbClr val="D40E8C">
                        <a:alpha val="74902"/>
                      </a:srgbClr>
                    </a:solidFill>
                  </a:tcPr>
                </a:tc>
                <a:tc>
                  <a:txBody>
                    <a:bodyPr/>
                    <a:lstStyle/>
                    <a:p>
                      <a:r>
                        <a:rPr lang="en-US" sz="1400" baseline="0" dirty="0" err="1" smtClean="0"/>
                        <a:t>ElasticSearch</a:t>
                      </a:r>
                      <a:endParaRPr lang="en-US" sz="1400" baseline="0" dirty="0" smtClean="0"/>
                    </a:p>
                    <a:p>
                      <a:r>
                        <a:rPr lang="en-US" sz="1400" baseline="0" dirty="0" err="1" smtClean="0"/>
                        <a:t>Splunk</a:t>
                      </a:r>
                      <a:endParaRPr lang="en-US" sz="1400" baseline="0" dirty="0" smtClean="0"/>
                    </a:p>
                    <a:p>
                      <a:r>
                        <a:rPr lang="en-US" sz="1400" baseline="0" dirty="0" err="1" smtClean="0"/>
                        <a:t>Solr</a:t>
                      </a:r>
                      <a:endParaRPr lang="en-US" sz="1400" baseline="0" dirty="0" smtClean="0"/>
                    </a:p>
                  </a:txBody>
                  <a:tcPr>
                    <a:solidFill>
                      <a:srgbClr val="D40E8C">
                        <a:alpha val="74902"/>
                      </a:srgbClr>
                    </a:solidFill>
                  </a:tcPr>
                </a:tc>
                <a:tc>
                  <a:txBody>
                    <a:bodyPr/>
                    <a:lstStyle/>
                    <a:p>
                      <a:r>
                        <a:rPr lang="en-US" sz="1400" baseline="0" dirty="0" err="1" smtClean="0"/>
                        <a:t>MarkLogic</a:t>
                      </a:r>
                      <a:endParaRPr lang="en-US" sz="1400" baseline="0" dirty="0" smtClean="0"/>
                    </a:p>
                    <a:p>
                      <a:r>
                        <a:rPr lang="en-US" sz="1400" baseline="0" dirty="0" smtClean="0"/>
                        <a:t>Sphinx</a:t>
                      </a:r>
                    </a:p>
                  </a:txBody>
                  <a:tcPr>
                    <a:solidFill>
                      <a:srgbClr val="D40E8C">
                        <a:alpha val="74902"/>
                      </a:srgbClr>
                    </a:solidFill>
                  </a:tcPr>
                </a:tc>
                <a:extLst>
                  <a:ext uri="{0D108BD9-81ED-4DB2-BD59-A6C34878D82A}">
                    <a16:rowId xmlns:a16="http://schemas.microsoft.com/office/drawing/2014/main" val="10002"/>
                  </a:ext>
                </a:extLst>
              </a:tr>
              <a:tr h="691285">
                <a:tc>
                  <a:txBody>
                    <a:bodyPr/>
                    <a:lstStyle/>
                    <a:p>
                      <a:r>
                        <a:rPr lang="en-US" sz="1400" b="1" dirty="0" smtClean="0">
                          <a:solidFill>
                            <a:schemeClr val="accent6"/>
                          </a:solidFill>
                        </a:rPr>
                        <a:t>Key-Value</a:t>
                      </a:r>
                      <a:endParaRPr lang="en-US" sz="1400" b="1" dirty="0">
                        <a:solidFill>
                          <a:schemeClr val="accent6"/>
                        </a:solidFill>
                      </a:endParaRPr>
                    </a:p>
                  </a:txBody>
                  <a:tcPr>
                    <a:solidFill>
                      <a:srgbClr val="D40E8C">
                        <a:alpha val="50196"/>
                      </a:srgbClr>
                    </a:solidFill>
                  </a:tcPr>
                </a:tc>
                <a:tc>
                  <a:txBody>
                    <a:bodyPr/>
                    <a:lstStyle/>
                    <a:p>
                      <a:r>
                        <a:rPr lang="en-US" sz="1400" dirty="0" err="1" smtClean="0"/>
                        <a:t>Berkely</a:t>
                      </a:r>
                      <a:endParaRPr lang="en-US" sz="1400" dirty="0" smtClean="0"/>
                    </a:p>
                    <a:p>
                      <a:r>
                        <a:rPr lang="en-US" sz="1400" dirty="0" smtClean="0"/>
                        <a:t>Level</a:t>
                      </a:r>
                    </a:p>
                    <a:p>
                      <a:r>
                        <a:rPr lang="en-US" sz="1400" dirty="0" err="1" smtClean="0"/>
                        <a:t>Memcached</a:t>
                      </a:r>
                      <a:endParaRPr lang="en-US" sz="1400" dirty="0" smtClean="0"/>
                    </a:p>
                  </a:txBody>
                  <a:tcPr>
                    <a:solidFill>
                      <a:srgbClr val="D40E8C">
                        <a:alpha val="50196"/>
                      </a:srgbClr>
                    </a:solidFill>
                  </a:tcPr>
                </a:tc>
                <a:tc>
                  <a:txBody>
                    <a:bodyPr/>
                    <a:lstStyle/>
                    <a:p>
                      <a:r>
                        <a:rPr lang="en-US" sz="1400" dirty="0" err="1" smtClean="0"/>
                        <a:t>Riak</a:t>
                      </a:r>
                      <a:endParaRPr lang="en-US" sz="1400" dirty="0" smtClean="0"/>
                    </a:p>
                    <a:p>
                      <a:r>
                        <a:rPr lang="en-US" sz="1400" dirty="0" err="1" smtClean="0"/>
                        <a:t>Redis</a:t>
                      </a:r>
                      <a:endParaRPr lang="en-US" sz="1400" dirty="0" smtClean="0"/>
                    </a:p>
                    <a:p>
                      <a:pPr marL="0" algn="l" defTabSz="914400" rtl="0" eaLnBrk="1" latinLnBrk="0" hangingPunct="1"/>
                      <a:r>
                        <a:rPr lang="en-US" sz="1350" kern="1200" dirty="0" smtClean="0">
                          <a:ln>
                            <a:solidFill>
                              <a:srgbClr val="FFFFFF">
                                <a:alpha val="0"/>
                              </a:srgbClr>
                            </a:solidFill>
                          </a:ln>
                          <a:solidFill>
                            <a:srgbClr val="0B667F"/>
                          </a:solidFill>
                          <a:latin typeface="+mn-lt"/>
                          <a:ea typeface="+mn-ea"/>
                          <a:cs typeface="+mn-cs"/>
                        </a:rPr>
                        <a:t>Azure Tables</a:t>
                      </a:r>
                    </a:p>
                  </a:txBody>
                  <a:tcPr>
                    <a:solidFill>
                      <a:srgbClr val="D40E8C">
                        <a:alpha val="50196"/>
                      </a:srgbClr>
                    </a:solidFill>
                  </a:tcPr>
                </a:tc>
                <a:tc>
                  <a:txBody>
                    <a:bodyPr/>
                    <a:lstStyle/>
                    <a:p>
                      <a:endParaRPr lang="en-US" sz="1400" dirty="0"/>
                    </a:p>
                  </a:txBody>
                  <a:tcPr>
                    <a:solidFill>
                      <a:srgbClr val="D40E8C">
                        <a:alpha val="50196"/>
                      </a:srgbClr>
                    </a:solidFill>
                  </a:tcPr>
                </a:tc>
                <a:tc>
                  <a:txBody>
                    <a:bodyPr/>
                    <a:lstStyle/>
                    <a:p>
                      <a:r>
                        <a:rPr lang="en-US" sz="1400" b="1" dirty="0" smtClean="0">
                          <a:solidFill>
                            <a:schemeClr val="accent6"/>
                          </a:solidFill>
                        </a:rPr>
                        <a:t>Column-Family</a:t>
                      </a:r>
                      <a:endParaRPr lang="en-US" sz="1400" b="1" dirty="0">
                        <a:solidFill>
                          <a:schemeClr val="accent6"/>
                        </a:solidFill>
                      </a:endParaRPr>
                    </a:p>
                  </a:txBody>
                  <a:tcPr>
                    <a:solidFill>
                      <a:srgbClr val="D40E8C">
                        <a:alpha val="50196"/>
                      </a:srgbClr>
                    </a:solidFill>
                  </a:tcPr>
                </a:tc>
                <a:tc>
                  <a:txBody>
                    <a:bodyPr/>
                    <a:lstStyle/>
                    <a:p>
                      <a:r>
                        <a:rPr lang="en-US" sz="1400" dirty="0" smtClean="0"/>
                        <a:t>Cassandra</a:t>
                      </a:r>
                    </a:p>
                    <a:p>
                      <a:pPr marL="0" algn="l" defTabSz="914400" rtl="0" eaLnBrk="1" latinLnBrk="0" hangingPunct="1"/>
                      <a:r>
                        <a:rPr lang="en-US" sz="1350" kern="1200" dirty="0" err="1" smtClean="0">
                          <a:ln>
                            <a:solidFill>
                              <a:srgbClr val="FFFFFF">
                                <a:alpha val="0"/>
                              </a:srgbClr>
                            </a:solidFill>
                          </a:ln>
                          <a:solidFill>
                            <a:srgbClr val="0B667F"/>
                          </a:solidFill>
                          <a:latin typeface="+mn-lt"/>
                          <a:ea typeface="+mn-ea"/>
                          <a:cs typeface="+mn-cs"/>
                        </a:rPr>
                        <a:t>HBase</a:t>
                      </a:r>
                      <a:endParaRPr lang="en-US" sz="1350" kern="1200" dirty="0" smtClean="0">
                        <a:ln>
                          <a:solidFill>
                            <a:srgbClr val="FFFFFF">
                              <a:alpha val="0"/>
                            </a:srgbClr>
                          </a:solidFill>
                        </a:ln>
                        <a:solidFill>
                          <a:srgbClr val="0B667F"/>
                        </a:solidFill>
                        <a:latin typeface="+mn-lt"/>
                        <a:ea typeface="+mn-ea"/>
                        <a:cs typeface="+mn-cs"/>
                      </a:endParaRPr>
                    </a:p>
                    <a:p>
                      <a:r>
                        <a:rPr lang="en-US" sz="1400" dirty="0" err="1" smtClean="0"/>
                        <a:t>Hypertable</a:t>
                      </a:r>
                      <a:endParaRPr lang="en-US" sz="1400" dirty="0" smtClean="0"/>
                    </a:p>
                  </a:txBody>
                  <a:tcPr>
                    <a:solidFill>
                      <a:srgbClr val="D40E8C">
                        <a:alpha val="50196"/>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Amazon</a:t>
                      </a:r>
                      <a:r>
                        <a:rPr lang="en-US" sz="1400" baseline="0" dirty="0" smtClean="0"/>
                        <a:t> Simple DB</a:t>
                      </a:r>
                      <a:endParaRPr lang="en-US" sz="1400" dirty="0" smtClean="0"/>
                    </a:p>
                  </a:txBody>
                  <a:tcPr>
                    <a:solidFill>
                      <a:srgbClr val="D40E8C">
                        <a:alpha val="50196"/>
                      </a:srgbClr>
                    </a:solidFill>
                  </a:tcPr>
                </a:tc>
                <a:extLst>
                  <a:ext uri="{0D108BD9-81ED-4DB2-BD59-A6C34878D82A}">
                    <a16:rowId xmlns:a16="http://schemas.microsoft.com/office/drawing/2014/main" val="10003"/>
                  </a:ext>
                </a:extLst>
              </a:tr>
              <a:tr h="691285">
                <a:tc>
                  <a:txBody>
                    <a:bodyPr/>
                    <a:lstStyle/>
                    <a:p>
                      <a:r>
                        <a:rPr lang="en-US" sz="1400" dirty="0" smtClean="0"/>
                        <a:t>Object-Oriented</a:t>
                      </a:r>
                      <a:endParaRPr lang="en-US" sz="1400" dirty="0"/>
                    </a:p>
                  </a:txBody>
                  <a:tcPr>
                    <a:solidFill>
                      <a:srgbClr val="D40E8C">
                        <a:alpha val="74902"/>
                      </a:srgbClr>
                    </a:solidFill>
                  </a:tcPr>
                </a:tc>
                <a:tc>
                  <a:txBody>
                    <a:bodyPr/>
                    <a:lstStyle/>
                    <a:p>
                      <a:r>
                        <a:rPr lang="en-US" sz="1400" dirty="0" smtClean="0"/>
                        <a:t>Cache</a:t>
                      </a:r>
                    </a:p>
                    <a:p>
                      <a:r>
                        <a:rPr lang="en-US" sz="1400" dirty="0" err="1" smtClean="0"/>
                        <a:t>ObjectStore</a:t>
                      </a:r>
                      <a:endParaRPr lang="en-US" sz="1400" dirty="0" smtClean="0"/>
                    </a:p>
                    <a:p>
                      <a:r>
                        <a:rPr lang="en-US" sz="1400" dirty="0" smtClean="0"/>
                        <a:t>Objectivity/DB</a:t>
                      </a:r>
                      <a:endParaRPr lang="en-US" sz="1400" dirty="0"/>
                    </a:p>
                  </a:txBody>
                  <a:tcPr>
                    <a:solidFill>
                      <a:srgbClr val="D40E8C">
                        <a:alpha val="74902"/>
                      </a:srgbClr>
                    </a:solidFill>
                  </a:tcPr>
                </a:tc>
                <a:tc>
                  <a:txBody>
                    <a:bodyPr/>
                    <a:lstStyle/>
                    <a:p>
                      <a:r>
                        <a:rPr lang="en-US" sz="1400" dirty="0" smtClean="0"/>
                        <a:t>Db4o</a:t>
                      </a:r>
                    </a:p>
                    <a:p>
                      <a:r>
                        <a:rPr lang="en-US" sz="1400" dirty="0" smtClean="0"/>
                        <a:t>Versant</a:t>
                      </a:r>
                    </a:p>
                  </a:txBody>
                  <a:tcPr>
                    <a:solidFill>
                      <a:srgbClr val="D40E8C">
                        <a:alpha val="74902"/>
                      </a:srgbClr>
                    </a:solidFill>
                  </a:tcPr>
                </a:tc>
                <a:tc>
                  <a:txBody>
                    <a:bodyPr/>
                    <a:lstStyle/>
                    <a:p>
                      <a:endParaRPr lang="en-US" sz="1400" dirty="0"/>
                    </a:p>
                  </a:txBody>
                  <a:tcPr>
                    <a:solidFill>
                      <a:srgbClr val="D40E8C">
                        <a:alpha val="74902"/>
                      </a:srgbClr>
                    </a:solidFill>
                  </a:tcPr>
                </a:tc>
                <a:tc>
                  <a:txBody>
                    <a:bodyPr/>
                    <a:lstStyle/>
                    <a:p>
                      <a:r>
                        <a:rPr lang="en-US" sz="1400" kern="1200" dirty="0" smtClean="0"/>
                        <a:t>Hierarchical</a:t>
                      </a:r>
                      <a:endParaRPr lang="en-US" sz="1400" kern="1200" dirty="0">
                        <a:solidFill>
                          <a:schemeClr val="dk1"/>
                        </a:solidFill>
                        <a:latin typeface="+mn-lt"/>
                        <a:ea typeface="+mn-ea"/>
                        <a:cs typeface="+mn-cs"/>
                      </a:endParaRPr>
                    </a:p>
                  </a:txBody>
                  <a:tcPr>
                    <a:solidFill>
                      <a:srgbClr val="D40E8C">
                        <a:alpha val="74902"/>
                      </a:srgbClr>
                    </a:solidFill>
                  </a:tcPr>
                </a:tc>
                <a:tc>
                  <a:txBody>
                    <a:bodyPr/>
                    <a:lstStyle/>
                    <a:p>
                      <a:endParaRPr lang="en-US" sz="1400" dirty="0"/>
                    </a:p>
                  </a:txBody>
                  <a:tcPr>
                    <a:solidFill>
                      <a:srgbClr val="D40E8C">
                        <a:alpha val="74902"/>
                      </a:srgbClr>
                    </a:solidFill>
                  </a:tcPr>
                </a:tc>
                <a:tc>
                  <a:txBody>
                    <a:bodyPr/>
                    <a:lstStyle/>
                    <a:p>
                      <a:endParaRPr lang="en-US" sz="1400" dirty="0"/>
                    </a:p>
                  </a:txBody>
                  <a:tcPr>
                    <a:solidFill>
                      <a:srgbClr val="D40E8C">
                        <a:alpha val="74902"/>
                      </a:srgbClr>
                    </a:solidFill>
                  </a:tcPr>
                </a:tc>
                <a:extLst>
                  <a:ext uri="{0D108BD9-81ED-4DB2-BD59-A6C34878D82A}">
                    <a16:rowId xmlns:a16="http://schemas.microsoft.com/office/drawing/2014/main" val="10004"/>
                  </a:ext>
                </a:extLst>
              </a:tr>
            </a:tbl>
          </a:graphicData>
        </a:graphic>
      </p:graphicFrame>
      <p:sp>
        <p:nvSpPr>
          <p:cNvPr id="7" name="Rectangle 6"/>
          <p:cNvSpPr/>
          <p:nvPr/>
        </p:nvSpPr>
        <p:spPr>
          <a:xfrm>
            <a:off x="6672477" y="236248"/>
            <a:ext cx="2284280" cy="507831"/>
          </a:xfrm>
          <a:prstGeom prst="rect">
            <a:avLst/>
          </a:prstGeom>
        </p:spPr>
        <p:txBody>
          <a:bodyPr wrap="none">
            <a:spAutoFit/>
          </a:bodyPr>
          <a:lstStyle/>
          <a:p>
            <a:r>
              <a:rPr lang="en-US" dirty="0" smtClean="0">
                <a:ln>
                  <a:solidFill>
                    <a:srgbClr val="FFFFFF">
                      <a:alpha val="0"/>
                    </a:srgbClr>
                  </a:solidFill>
                </a:ln>
                <a:solidFill>
                  <a:schemeClr val="accent6"/>
                </a:solidFill>
              </a:rPr>
              <a:t>Types considered NO SQL</a:t>
            </a:r>
          </a:p>
          <a:p>
            <a:r>
              <a:rPr lang="en-US" dirty="0" smtClean="0">
                <a:ln>
                  <a:solidFill>
                    <a:srgbClr val="FFFFFF">
                      <a:alpha val="0"/>
                    </a:srgbClr>
                  </a:solidFill>
                </a:ln>
                <a:solidFill>
                  <a:srgbClr val="0B667F"/>
                </a:solidFill>
              </a:rPr>
              <a:t>Products offered by Microsoft</a:t>
            </a:r>
            <a:endParaRPr lang="en-US" dirty="0">
              <a:ln>
                <a:solidFill>
                  <a:srgbClr val="FFFFFF">
                    <a:alpha val="0"/>
                  </a:srgbClr>
                </a:solidFill>
              </a:ln>
              <a:solidFill>
                <a:srgbClr val="0B667F"/>
              </a:solidFill>
            </a:endParaRPr>
          </a:p>
        </p:txBody>
      </p:sp>
    </p:spTree>
    <p:extLst>
      <p:ext uri="{BB962C8B-B14F-4D97-AF65-F5344CB8AC3E}">
        <p14:creationId xmlns:p14="http://schemas.microsoft.com/office/powerpoint/2010/main" val="6394595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a:xfrm>
            <a:off x="4125951" y="977713"/>
            <a:ext cx="5018049" cy="3264837"/>
          </a:xfrm>
        </p:spPr>
      </p:sp>
      <p:sp>
        <p:nvSpPr>
          <p:cNvPr id="3" name="Text Placeholder 2"/>
          <p:cNvSpPr>
            <a:spLocks noGrp="1"/>
          </p:cNvSpPr>
          <p:nvPr>
            <p:ph type="body" sz="quarter" idx="14"/>
          </p:nvPr>
        </p:nvSpPr>
        <p:spPr>
          <a:xfrm>
            <a:off x="291443" y="977713"/>
            <a:ext cx="3876082" cy="3350447"/>
          </a:xfrm>
        </p:spPr>
        <p:txBody>
          <a:bodyPr/>
          <a:lstStyle/>
          <a:p>
            <a:pPr marL="0" indent="0">
              <a:buNone/>
            </a:pPr>
            <a:r>
              <a:rPr lang="en-US" sz="1800" dirty="0" smtClean="0">
                <a:solidFill>
                  <a:schemeClr val="accent6"/>
                </a:solidFill>
              </a:rPr>
              <a:t>Description</a:t>
            </a:r>
            <a:r>
              <a:rPr lang="en-US" sz="1800" dirty="0" smtClean="0"/>
              <a:t>:</a:t>
            </a:r>
          </a:p>
          <a:p>
            <a:r>
              <a:rPr lang="en-US" sz="1800" dirty="0" smtClean="0"/>
              <a:t>Based on relational algebra</a:t>
            </a:r>
          </a:p>
          <a:p>
            <a:r>
              <a:rPr lang="en-US" sz="1800" dirty="0" smtClean="0"/>
              <a:t>Data represented as tables and columns</a:t>
            </a:r>
          </a:p>
          <a:p>
            <a:pPr marL="0" indent="0">
              <a:buNone/>
            </a:pPr>
            <a:r>
              <a:rPr lang="en-US" sz="1800" dirty="0" smtClean="0">
                <a:solidFill>
                  <a:schemeClr val="accent6"/>
                </a:solidFill>
              </a:rPr>
              <a:t>Pros:</a:t>
            </a:r>
          </a:p>
          <a:p>
            <a:r>
              <a:rPr lang="en-US" sz="1800" dirty="0" smtClean="0"/>
              <a:t>Good for structured data</a:t>
            </a:r>
          </a:p>
          <a:p>
            <a:r>
              <a:rPr lang="en-US" sz="1800" dirty="0" smtClean="0"/>
              <a:t>Wide variety of mature tools</a:t>
            </a:r>
          </a:p>
          <a:p>
            <a:pPr marL="0" indent="0">
              <a:buNone/>
            </a:pPr>
            <a:r>
              <a:rPr lang="en-US" sz="1800" dirty="0" smtClean="0">
                <a:solidFill>
                  <a:schemeClr val="accent6"/>
                </a:solidFill>
              </a:rPr>
              <a:t>Cons:</a:t>
            </a:r>
          </a:p>
          <a:p>
            <a:r>
              <a:rPr lang="en-US" sz="1800" dirty="0" smtClean="0"/>
              <a:t>May not scale well</a:t>
            </a:r>
          </a:p>
          <a:p>
            <a:pPr marL="0" indent="0">
              <a:buNone/>
            </a:pPr>
            <a:endParaRPr lang="en-US" dirty="0"/>
          </a:p>
        </p:txBody>
      </p:sp>
      <p:sp>
        <p:nvSpPr>
          <p:cNvPr id="4" name="Title 3"/>
          <p:cNvSpPr>
            <a:spLocks noGrp="1"/>
          </p:cNvSpPr>
          <p:nvPr>
            <p:ph type="title"/>
          </p:nvPr>
        </p:nvSpPr>
        <p:spPr>
          <a:xfrm>
            <a:off x="249869" y="295313"/>
            <a:ext cx="3876082" cy="682400"/>
          </a:xfrm>
        </p:spPr>
        <p:txBody>
          <a:bodyPr/>
          <a:lstStyle/>
          <a:p>
            <a:r>
              <a:rPr lang="en-US" dirty="0" smtClean="0"/>
              <a:t>Relational Database</a:t>
            </a:r>
            <a:endParaRPr lang="en-US" dirty="0"/>
          </a:p>
        </p:txBody>
      </p:sp>
      <p:sp>
        <p:nvSpPr>
          <p:cNvPr id="6" name="Oval 5"/>
          <p:cNvSpPr>
            <a:spLocks noChangeAspect="1"/>
          </p:cNvSpPr>
          <p:nvPr/>
        </p:nvSpPr>
        <p:spPr>
          <a:xfrm>
            <a:off x="6654438" y="977713"/>
            <a:ext cx="2057400" cy="20574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13" dirty="0" err="1"/>
              <a:t>tblOffice</a:t>
            </a:r>
            <a:endParaRPr lang="en-US" sz="1013" dirty="0"/>
          </a:p>
        </p:txBody>
      </p:sp>
      <p:sp>
        <p:nvSpPr>
          <p:cNvPr id="7" name="Oval 6"/>
          <p:cNvSpPr>
            <a:spLocks noChangeAspect="1"/>
          </p:cNvSpPr>
          <p:nvPr/>
        </p:nvSpPr>
        <p:spPr>
          <a:xfrm>
            <a:off x="4513891" y="977713"/>
            <a:ext cx="2057400" cy="2057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13" dirty="0" err="1"/>
              <a:t>tblUser</a:t>
            </a:r>
            <a:endParaRPr lang="en-US" sz="1013" dirty="0"/>
          </a:p>
        </p:txBody>
      </p:sp>
      <p:sp>
        <p:nvSpPr>
          <p:cNvPr id="8" name="Oval 7"/>
          <p:cNvSpPr>
            <a:spLocks noChangeAspect="1"/>
          </p:cNvSpPr>
          <p:nvPr/>
        </p:nvSpPr>
        <p:spPr>
          <a:xfrm>
            <a:off x="5135397" y="977713"/>
            <a:ext cx="2057400" cy="2057400"/>
          </a:xfrm>
          <a:prstGeom prst="ellipse">
            <a:avLst/>
          </a:prstGeom>
          <a:gradFill>
            <a:gsLst>
              <a:gs pos="0">
                <a:schemeClr val="accent1">
                  <a:tint val="100000"/>
                  <a:shade val="100000"/>
                  <a:satMod val="130000"/>
                  <a:alpha val="5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13" dirty="0" err="1"/>
              <a:t>tblUser</a:t>
            </a:r>
            <a:endParaRPr lang="en-US" sz="1013" dirty="0"/>
          </a:p>
        </p:txBody>
      </p:sp>
    </p:spTree>
    <p:extLst>
      <p:ext uri="{BB962C8B-B14F-4D97-AF65-F5344CB8AC3E}">
        <p14:creationId xmlns:p14="http://schemas.microsoft.com/office/powerpoint/2010/main" val="106747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Object-Oriented Database</a:t>
            </a:r>
            <a:endParaRPr lang="en-US" dirty="0"/>
          </a:p>
        </p:txBody>
      </p:sp>
      <p:pic>
        <p:nvPicPr>
          <p:cNvPr id="9" name="Content Placeholder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807326"/>
            <a:ext cx="6858000" cy="4267200"/>
          </a:xfrm>
          <a:prstGeom prst="rect">
            <a:avLst/>
          </a:prstGeom>
        </p:spPr>
      </p:pic>
      <p:sp>
        <p:nvSpPr>
          <p:cNvPr id="3" name="Text Placeholder 2"/>
          <p:cNvSpPr>
            <a:spLocks noGrp="1"/>
          </p:cNvSpPr>
          <p:nvPr>
            <p:ph type="body" sz="quarter" idx="4294967295"/>
          </p:nvPr>
        </p:nvSpPr>
        <p:spPr>
          <a:xfrm>
            <a:off x="0" y="1629249"/>
            <a:ext cx="2987565" cy="2879689"/>
          </a:xfrm>
        </p:spPr>
        <p:txBody>
          <a:bodyPr/>
          <a:lstStyle/>
          <a:p>
            <a:pPr marL="0" indent="0">
              <a:buNone/>
            </a:pPr>
            <a:r>
              <a:rPr lang="en-US" sz="1800" dirty="0" smtClean="0">
                <a:solidFill>
                  <a:schemeClr val="accent6"/>
                </a:solidFill>
              </a:rPr>
              <a:t>Description</a:t>
            </a:r>
            <a:r>
              <a:rPr lang="en-US" sz="1800" dirty="0" smtClean="0"/>
              <a:t>:</a:t>
            </a:r>
          </a:p>
          <a:p>
            <a:pPr>
              <a:lnSpc>
                <a:spcPct val="100000"/>
              </a:lnSpc>
            </a:pPr>
            <a:r>
              <a:rPr lang="en-US" sz="1800" dirty="0" smtClean="0"/>
              <a:t>user-defined </a:t>
            </a:r>
            <a:r>
              <a:rPr lang="en-US" sz="1800" dirty="0"/>
              <a:t>data </a:t>
            </a:r>
            <a:r>
              <a:rPr lang="en-US" sz="1800" dirty="0" smtClean="0"/>
              <a:t>types</a:t>
            </a:r>
          </a:p>
          <a:p>
            <a:pPr>
              <a:lnSpc>
                <a:spcPct val="100000"/>
              </a:lnSpc>
            </a:pPr>
            <a:r>
              <a:rPr lang="en-US" sz="1800" dirty="0" smtClean="0"/>
              <a:t>nested objects, </a:t>
            </a:r>
            <a:r>
              <a:rPr lang="en-US" sz="1800" dirty="0"/>
              <a:t>sets, </a:t>
            </a:r>
            <a:r>
              <a:rPr lang="en-US" sz="1800" dirty="0" smtClean="0"/>
              <a:t>lists</a:t>
            </a:r>
          </a:p>
          <a:p>
            <a:pPr>
              <a:lnSpc>
                <a:spcPct val="100000"/>
              </a:lnSpc>
            </a:pPr>
            <a:r>
              <a:rPr lang="en-US" sz="1800" dirty="0" smtClean="0"/>
              <a:t>methods &amp; rules</a:t>
            </a:r>
          </a:p>
          <a:p>
            <a:pPr>
              <a:lnSpc>
                <a:spcPct val="100000"/>
              </a:lnSpc>
            </a:pPr>
            <a:r>
              <a:rPr lang="en-US" sz="1800" dirty="0" smtClean="0"/>
              <a:t>preserve </a:t>
            </a:r>
            <a:r>
              <a:rPr lang="en-US" sz="1800" dirty="0"/>
              <a:t>strong </a:t>
            </a:r>
            <a:r>
              <a:rPr lang="en-US" sz="1800" dirty="0" smtClean="0"/>
              <a:t>typing</a:t>
            </a:r>
            <a:endParaRPr lang="en-US" sz="1800" dirty="0"/>
          </a:p>
        </p:txBody>
      </p:sp>
    </p:spTree>
    <p:extLst>
      <p:ext uri="{BB962C8B-B14F-4D97-AF65-F5344CB8AC3E}">
        <p14:creationId xmlns:p14="http://schemas.microsoft.com/office/powerpoint/2010/main" val="33450468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rot="5400000">
            <a:off x="3165595" y="3303735"/>
            <a:ext cx="2450466" cy="559402"/>
          </a:xfrm>
          <a:prstGeom prst="rect">
            <a:avLst/>
          </a:prstGeom>
          <a:solidFill>
            <a:srgbClr val="CCD799"/>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013" b="1" dirty="0"/>
          </a:p>
        </p:txBody>
      </p:sp>
      <p:sp>
        <p:nvSpPr>
          <p:cNvPr id="2" name="Title 1"/>
          <p:cNvSpPr>
            <a:spLocks noGrp="1"/>
          </p:cNvSpPr>
          <p:nvPr>
            <p:ph type="title"/>
          </p:nvPr>
        </p:nvSpPr>
        <p:spPr/>
        <p:txBody>
          <a:bodyPr/>
          <a:lstStyle/>
          <a:p>
            <a:r>
              <a:rPr lang="en-US" dirty="0" smtClean="0"/>
              <a:t>Code First vs Model First</a:t>
            </a:r>
            <a:endParaRPr lang="en-US" dirty="0"/>
          </a:p>
        </p:txBody>
      </p:sp>
      <p:sp>
        <p:nvSpPr>
          <p:cNvPr id="4" name="AutoShape 4" descr="Tug of war sport graphics"/>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a:p>
        </p:txBody>
      </p:sp>
      <p:pic>
        <p:nvPicPr>
          <p:cNvPr id="4102" name="Picture 6" descr="Tug of war sport graph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680" y="778810"/>
            <a:ext cx="2400300" cy="13324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1973" y="1316218"/>
            <a:ext cx="3086100" cy="1928092"/>
          </a:xfrm>
          <a:prstGeom prst="rect">
            <a:avLst/>
          </a:prstGeom>
        </p:spPr>
        <p:txBody>
          <a:bodyPr wrap="square">
            <a:spAutoFit/>
          </a:bodyPr>
          <a:lstStyle/>
          <a:p>
            <a:pPr>
              <a:tabLst>
                <a:tab pos="342900" algn="l"/>
              </a:tabLst>
            </a:pPr>
            <a:r>
              <a:rPr lang="en-US" sz="1800" b="1" dirty="0">
                <a:latin typeface="Calibri" panose="020F0502020204030204" pitchFamily="34" charset="0"/>
                <a:ea typeface="Calibri" panose="020F0502020204030204" pitchFamily="34" charset="0"/>
                <a:cs typeface="Times New Roman" panose="02020603050405020304" pitchFamily="18" charset="0"/>
              </a:rPr>
              <a:t>Code First</a:t>
            </a:r>
          </a:p>
          <a:p>
            <a:pPr marL="257175" indent="-257175">
              <a:buFont typeface="Arial" panose="020B0604020202020204" pitchFamily="34" charset="0"/>
              <a:buChar char="•"/>
              <a:tabLst>
                <a:tab pos="342900" algn="l"/>
              </a:tabLst>
            </a:pPr>
            <a:r>
              <a:rPr lang="en-US" sz="1013" dirty="0">
                <a:latin typeface="Calibri" panose="020F0502020204030204" pitchFamily="34" charset="0"/>
                <a:ea typeface="Calibri" panose="020F0502020204030204" pitchFamily="34" charset="0"/>
                <a:cs typeface="Times New Roman" panose="02020603050405020304" pitchFamily="18" charset="0"/>
              </a:rPr>
              <a:t>Build code-data structures in memory</a:t>
            </a:r>
          </a:p>
          <a:p>
            <a:pPr marL="257175" indent="-257175">
              <a:buFont typeface="Arial" panose="020B0604020202020204" pitchFamily="34" charset="0"/>
              <a:buChar char="•"/>
              <a:tabLst>
                <a:tab pos="342900" algn="l"/>
              </a:tabLst>
            </a:pPr>
            <a:r>
              <a:rPr lang="en-US" sz="1013" dirty="0">
                <a:latin typeface="Calibri" panose="020F0502020204030204" pitchFamily="34" charset="0"/>
                <a:ea typeface="Calibri" panose="020F0502020204030204" pitchFamily="34" charset="0"/>
                <a:cs typeface="Times New Roman" panose="02020603050405020304" pitchFamily="18" charset="0"/>
              </a:rPr>
              <a:t>Measured on speed to provide functionality</a:t>
            </a:r>
          </a:p>
          <a:p>
            <a:pPr marL="257175" indent="-257175">
              <a:buFont typeface="Arial" panose="020B0604020202020204" pitchFamily="34" charset="0"/>
              <a:buChar char="•"/>
              <a:tabLst>
                <a:tab pos="342900" algn="l"/>
              </a:tabLst>
            </a:pPr>
            <a:r>
              <a:rPr lang="en-US" sz="1013" dirty="0">
                <a:latin typeface="Calibri" panose="020F0502020204030204" pitchFamily="34" charset="0"/>
                <a:ea typeface="Calibri" panose="020F0502020204030204" pitchFamily="34" charset="0"/>
                <a:cs typeface="Times New Roman" panose="02020603050405020304" pitchFamily="18" charset="0"/>
              </a:rPr>
              <a:t>OR/M maps structures to DB</a:t>
            </a:r>
          </a:p>
          <a:p>
            <a:pPr marL="257175" indent="-257175">
              <a:buFont typeface="Arial" panose="020B0604020202020204" pitchFamily="34" charset="0"/>
              <a:buChar char="•"/>
              <a:tabLst>
                <a:tab pos="342900" algn="l"/>
              </a:tabLst>
            </a:pPr>
            <a:r>
              <a:rPr lang="en-US" sz="1013" dirty="0">
                <a:latin typeface="Calibri" panose="020F0502020204030204" pitchFamily="34" charset="0"/>
                <a:ea typeface="Calibri" panose="020F0502020204030204" pitchFamily="34" charset="0"/>
                <a:cs typeface="Times New Roman" panose="02020603050405020304" pitchFamily="18" charset="0"/>
              </a:rPr>
              <a:t>Limits need to understand DB Access</a:t>
            </a:r>
          </a:p>
          <a:p>
            <a:pPr marL="257175" indent="-257175">
              <a:buFont typeface="Arial" panose="020B0604020202020204" pitchFamily="34" charset="0"/>
              <a:buChar char="•"/>
              <a:tabLst>
                <a:tab pos="342900" algn="l"/>
              </a:tabLst>
            </a:pPr>
            <a:endParaRPr lang="en-US" sz="1013" dirty="0">
              <a:latin typeface="Calibri" panose="020F0502020204030204" pitchFamily="34" charset="0"/>
              <a:ea typeface="Calibri" panose="020F0502020204030204" pitchFamily="34" charset="0"/>
              <a:cs typeface="Times New Roman" panose="02020603050405020304" pitchFamily="18" charset="0"/>
            </a:endParaRPr>
          </a:p>
          <a:p>
            <a:pPr marL="257175" indent="-257175">
              <a:buFont typeface="Arial" panose="020B0604020202020204" pitchFamily="34" charset="0"/>
              <a:buChar char="•"/>
              <a:tabLst>
                <a:tab pos="342900" algn="l"/>
              </a:tabLst>
            </a:pPr>
            <a:endParaRPr lang="en-US" sz="1013" dirty="0">
              <a:latin typeface="Calibri" panose="020F0502020204030204" pitchFamily="34" charset="0"/>
              <a:ea typeface="Calibri" panose="020F0502020204030204" pitchFamily="34" charset="0"/>
              <a:cs typeface="Times New Roman" panose="02020603050405020304" pitchFamily="18" charset="0"/>
            </a:endParaRPr>
          </a:p>
          <a:p>
            <a:pPr marL="257175" indent="-257175">
              <a:buFont typeface="Arial" panose="020B0604020202020204" pitchFamily="34" charset="0"/>
              <a:buChar char="•"/>
              <a:tabLst>
                <a:tab pos="342900" algn="l"/>
              </a:tabLst>
            </a:pPr>
            <a:endParaRPr lang="en-US" sz="1013" dirty="0">
              <a:latin typeface="Calibri" panose="020F0502020204030204" pitchFamily="34" charset="0"/>
              <a:ea typeface="Calibri" panose="020F0502020204030204" pitchFamily="34" charset="0"/>
              <a:cs typeface="Times New Roman" panose="02020603050405020304" pitchFamily="18" charset="0"/>
            </a:endParaRPr>
          </a:p>
          <a:p>
            <a:pPr>
              <a:tabLst>
                <a:tab pos="342900" algn="l"/>
              </a:tabLst>
            </a:pPr>
            <a:r>
              <a:rPr lang="en-US" sz="1013" i="1" dirty="0">
                <a:latin typeface="Calibri" panose="020F0502020204030204" pitchFamily="34" charset="0"/>
                <a:ea typeface="Calibri" panose="020F0502020204030204" pitchFamily="34" charset="0"/>
                <a:cs typeface="Times New Roman" panose="02020603050405020304" pitchFamily="18" charset="0"/>
              </a:rPr>
              <a:t>Goals</a:t>
            </a:r>
          </a:p>
          <a:p>
            <a:pPr marL="257175" indent="-257175">
              <a:buFont typeface="Arial" panose="020B0604020202020204" pitchFamily="34" charset="0"/>
              <a:buChar char="•"/>
              <a:tabLst>
                <a:tab pos="342900" algn="l"/>
              </a:tabLst>
            </a:pPr>
            <a:r>
              <a:rPr lang="en-US" sz="1013" dirty="0">
                <a:latin typeface="Calibri" panose="020F0502020204030204" pitchFamily="34" charset="0"/>
                <a:ea typeface="Calibri" panose="020F0502020204030204" pitchFamily="34" charset="0"/>
                <a:cs typeface="Times New Roman" panose="02020603050405020304" pitchFamily="18" charset="0"/>
              </a:rPr>
              <a:t>Ease of Development</a:t>
            </a:r>
          </a:p>
          <a:p>
            <a:pPr marL="257175" indent="-257175">
              <a:buFont typeface="Arial" panose="020B0604020202020204" pitchFamily="34" charset="0"/>
              <a:buChar char="•"/>
              <a:tabLst>
                <a:tab pos="342900" algn="l"/>
              </a:tabLst>
            </a:pPr>
            <a:r>
              <a:rPr lang="en-US" sz="1013" dirty="0"/>
              <a:t>Understand code</a:t>
            </a:r>
          </a:p>
        </p:txBody>
      </p:sp>
      <p:sp>
        <p:nvSpPr>
          <p:cNvPr id="6" name="Rectangle 5"/>
          <p:cNvSpPr/>
          <p:nvPr/>
        </p:nvSpPr>
        <p:spPr>
          <a:xfrm>
            <a:off x="5656194" y="1316218"/>
            <a:ext cx="3429000" cy="2083968"/>
          </a:xfrm>
          <a:prstGeom prst="rect">
            <a:avLst/>
          </a:prstGeom>
        </p:spPr>
        <p:txBody>
          <a:bodyPr wrap="square">
            <a:spAutoFit/>
          </a:bodyPr>
          <a:lstStyle/>
          <a:p>
            <a:pPr>
              <a:tabLst>
                <a:tab pos="342900" algn="l"/>
              </a:tabLst>
            </a:pPr>
            <a:r>
              <a:rPr lang="en-US" sz="1800" b="1" dirty="0">
                <a:latin typeface="Calibri" panose="020F0502020204030204" pitchFamily="34" charset="0"/>
                <a:ea typeface="Calibri" panose="020F0502020204030204" pitchFamily="34" charset="0"/>
                <a:cs typeface="Times New Roman" panose="02020603050405020304" pitchFamily="18" charset="0"/>
              </a:rPr>
              <a:t>Model First</a:t>
            </a:r>
          </a:p>
          <a:p>
            <a:pPr marL="257175" indent="-257175">
              <a:buFont typeface="Arial" panose="020B0604020202020204" pitchFamily="34" charset="0"/>
              <a:buChar char="•"/>
              <a:tabLst>
                <a:tab pos="342900" algn="l"/>
              </a:tabLst>
            </a:pPr>
            <a:r>
              <a:rPr lang="en-US" sz="1013" dirty="0">
                <a:latin typeface="Calibri" panose="020F0502020204030204" pitchFamily="34" charset="0"/>
                <a:ea typeface="Calibri" panose="020F0502020204030204" pitchFamily="34" charset="0"/>
                <a:cs typeface="Times New Roman" panose="02020603050405020304" pitchFamily="18" charset="0"/>
              </a:rPr>
              <a:t>Understand data and future growth</a:t>
            </a:r>
          </a:p>
          <a:p>
            <a:pPr marL="257175" indent="-257175">
              <a:buFont typeface="Arial" panose="020B0604020202020204" pitchFamily="34" charset="0"/>
              <a:buChar char="•"/>
              <a:tabLst>
                <a:tab pos="342900" algn="l"/>
              </a:tabLst>
            </a:pPr>
            <a:r>
              <a:rPr lang="en-US" sz="1013" dirty="0">
                <a:latin typeface="Calibri" panose="020F0502020204030204" pitchFamily="34" charset="0"/>
                <a:ea typeface="Calibri" panose="020F0502020204030204" pitchFamily="34" charset="0"/>
                <a:cs typeface="Times New Roman" panose="02020603050405020304" pitchFamily="18" charset="0"/>
              </a:rPr>
              <a:t>Use standards and templates</a:t>
            </a:r>
          </a:p>
          <a:p>
            <a:pPr marL="257175" indent="-257175">
              <a:buFont typeface="Arial" panose="020B0604020202020204" pitchFamily="34" charset="0"/>
              <a:buChar char="•"/>
              <a:tabLst>
                <a:tab pos="342900" algn="l"/>
              </a:tabLst>
            </a:pPr>
            <a:r>
              <a:rPr lang="en-US" sz="1013" dirty="0">
                <a:latin typeface="Calibri" panose="020F0502020204030204" pitchFamily="34" charset="0"/>
                <a:ea typeface="Calibri" panose="020F0502020204030204" pitchFamily="34" charset="0"/>
                <a:cs typeface="Times New Roman" panose="02020603050405020304" pitchFamily="18" charset="0"/>
              </a:rPr>
              <a:t>Measured on multiple uses across applications</a:t>
            </a:r>
          </a:p>
          <a:p>
            <a:pPr marL="257175" indent="-257175">
              <a:buFont typeface="Arial" panose="020B0604020202020204" pitchFamily="34" charset="0"/>
              <a:buChar char="•"/>
              <a:tabLst>
                <a:tab pos="342900" algn="l"/>
              </a:tabLst>
            </a:pPr>
            <a:r>
              <a:rPr lang="en-US" sz="1013" dirty="0">
                <a:latin typeface="Calibri" panose="020F0502020204030204" pitchFamily="34" charset="0"/>
                <a:ea typeface="Calibri" panose="020F0502020204030204" pitchFamily="34" charset="0"/>
                <a:cs typeface="Times New Roman" panose="02020603050405020304" pitchFamily="18" charset="0"/>
              </a:rPr>
              <a:t>Consistency of model facilitates efforts</a:t>
            </a:r>
          </a:p>
          <a:p>
            <a:pPr marL="257175" indent="-257175">
              <a:buFont typeface="Arial" panose="020B0604020202020204" pitchFamily="34" charset="0"/>
              <a:buChar char="•"/>
              <a:tabLst>
                <a:tab pos="342900" algn="l"/>
              </a:tabLst>
            </a:pPr>
            <a:endParaRPr lang="en-US" sz="1013" dirty="0">
              <a:latin typeface="Calibri" panose="020F0502020204030204" pitchFamily="34" charset="0"/>
              <a:ea typeface="Calibri" panose="020F0502020204030204" pitchFamily="34" charset="0"/>
              <a:cs typeface="Times New Roman" panose="02020603050405020304" pitchFamily="18" charset="0"/>
            </a:endParaRPr>
          </a:p>
          <a:p>
            <a:pPr marL="257175" indent="-257175">
              <a:buFont typeface="Arial" panose="020B0604020202020204" pitchFamily="34" charset="0"/>
              <a:buChar char="•"/>
              <a:tabLst>
                <a:tab pos="342900" algn="l"/>
              </a:tabLst>
            </a:pPr>
            <a:endParaRPr lang="en-US" sz="1013" dirty="0">
              <a:latin typeface="Calibri" panose="020F0502020204030204" pitchFamily="34" charset="0"/>
              <a:ea typeface="Calibri" panose="020F0502020204030204" pitchFamily="34" charset="0"/>
              <a:cs typeface="Times New Roman" panose="02020603050405020304" pitchFamily="18" charset="0"/>
            </a:endParaRPr>
          </a:p>
          <a:p>
            <a:pPr marL="257175" indent="-257175">
              <a:buFont typeface="Arial" panose="020B0604020202020204" pitchFamily="34" charset="0"/>
              <a:buChar char="•"/>
              <a:tabLst>
                <a:tab pos="342900" algn="l"/>
              </a:tabLst>
            </a:pPr>
            <a:endParaRPr lang="en-US" sz="1013" dirty="0">
              <a:latin typeface="Calibri" panose="020F0502020204030204" pitchFamily="34" charset="0"/>
              <a:ea typeface="Calibri" panose="020F0502020204030204" pitchFamily="34" charset="0"/>
              <a:cs typeface="Times New Roman" panose="02020603050405020304" pitchFamily="18" charset="0"/>
            </a:endParaRPr>
          </a:p>
          <a:p>
            <a:pPr>
              <a:tabLst>
                <a:tab pos="342900" algn="l"/>
              </a:tabLst>
            </a:pPr>
            <a:r>
              <a:rPr lang="en-US" sz="1013" i="1" dirty="0">
                <a:latin typeface="Calibri" panose="020F0502020204030204" pitchFamily="34" charset="0"/>
                <a:ea typeface="Calibri" panose="020F0502020204030204" pitchFamily="34" charset="0"/>
                <a:cs typeface="Times New Roman" panose="02020603050405020304" pitchFamily="18" charset="0"/>
              </a:rPr>
              <a:t>Goals</a:t>
            </a:r>
          </a:p>
          <a:p>
            <a:pPr marL="257175" indent="-257175">
              <a:buFont typeface="Arial" panose="020B0604020202020204" pitchFamily="34" charset="0"/>
              <a:buChar char="•"/>
              <a:tabLst>
                <a:tab pos="342900" algn="l"/>
              </a:tabLst>
            </a:pPr>
            <a:r>
              <a:rPr lang="en-US" sz="1013" dirty="0">
                <a:latin typeface="Calibri" panose="020F0502020204030204" pitchFamily="34" charset="0"/>
                <a:ea typeface="Calibri" panose="020F0502020204030204" pitchFamily="34" charset="0"/>
                <a:cs typeface="Times New Roman" panose="02020603050405020304" pitchFamily="18" charset="0"/>
              </a:rPr>
              <a:t>Efficient Storage</a:t>
            </a:r>
          </a:p>
          <a:p>
            <a:pPr marL="257175" indent="-257175">
              <a:buFont typeface="Arial" panose="020B0604020202020204" pitchFamily="34" charset="0"/>
              <a:buChar char="•"/>
              <a:tabLst>
                <a:tab pos="342900" algn="l"/>
              </a:tabLst>
            </a:pPr>
            <a:r>
              <a:rPr lang="en-US" sz="1013" dirty="0">
                <a:latin typeface="Calibri" panose="020F0502020204030204" pitchFamily="34" charset="0"/>
                <a:ea typeface="Calibri" panose="020F0502020204030204" pitchFamily="34" charset="0"/>
                <a:cs typeface="Times New Roman" panose="02020603050405020304" pitchFamily="18" charset="0"/>
              </a:rPr>
              <a:t>Performant Retrieval</a:t>
            </a:r>
          </a:p>
          <a:p>
            <a:pPr marL="257175" indent="-257175">
              <a:buFont typeface="Arial" panose="020B0604020202020204" pitchFamily="34" charset="0"/>
              <a:buChar char="•"/>
              <a:tabLst>
                <a:tab pos="342900" algn="l"/>
              </a:tabLst>
            </a:pPr>
            <a:r>
              <a:rPr lang="en-US" sz="1013" dirty="0">
                <a:latin typeface="Calibri" panose="020F0502020204030204" pitchFamily="34" charset="0"/>
                <a:ea typeface="Calibri" panose="020F0502020204030204" pitchFamily="34" charset="0"/>
                <a:cs typeface="Times New Roman" panose="02020603050405020304" pitchFamily="18" charset="0"/>
              </a:rPr>
              <a:t>Understand DB</a:t>
            </a:r>
          </a:p>
        </p:txBody>
      </p:sp>
      <p:sp>
        <p:nvSpPr>
          <p:cNvPr id="7" name="Rectangle 6"/>
          <p:cNvSpPr/>
          <p:nvPr/>
        </p:nvSpPr>
        <p:spPr>
          <a:xfrm>
            <a:off x="457200" y="2358202"/>
            <a:ext cx="7966346" cy="306593"/>
          </a:xfrm>
          <a:prstGeom prst="rect">
            <a:avLst/>
          </a:prstGeom>
          <a:solidFill>
            <a:srgbClr val="CCD799"/>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13" b="1" dirty="0"/>
              <a:t>Data Abstraction Layer</a:t>
            </a:r>
          </a:p>
        </p:txBody>
      </p:sp>
      <p:sp>
        <p:nvSpPr>
          <p:cNvPr id="10" name="Flowchart: Predefined Process 9"/>
          <p:cNvSpPr>
            <a:spLocks noChangeAspect="1"/>
          </p:cNvSpPr>
          <p:nvPr/>
        </p:nvSpPr>
        <p:spPr>
          <a:xfrm>
            <a:off x="2298963" y="3617524"/>
            <a:ext cx="1535373" cy="1028700"/>
          </a:xfrm>
          <a:prstGeom prst="flowChartPredefinedProcess">
            <a:avLst/>
          </a:prstGeom>
          <a:solidFill>
            <a:srgbClr val="008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err="1">
                <a:solidFill>
                  <a:srgbClr val="F2CC0D"/>
                </a:solidFill>
              </a:rPr>
              <a:t>Microservices</a:t>
            </a:r>
            <a:endParaRPr lang="en-US" sz="1013" dirty="0">
              <a:solidFill>
                <a:srgbClr val="F2CC0D"/>
              </a:solidFill>
            </a:endParaRPr>
          </a:p>
        </p:txBody>
      </p:sp>
      <p:sp>
        <p:nvSpPr>
          <p:cNvPr id="14" name="Flowchart: Predefined Process 13"/>
          <p:cNvSpPr>
            <a:spLocks noChangeAspect="1"/>
          </p:cNvSpPr>
          <p:nvPr/>
        </p:nvSpPr>
        <p:spPr>
          <a:xfrm>
            <a:off x="4888508" y="3617524"/>
            <a:ext cx="1535373" cy="1028700"/>
          </a:xfrm>
          <a:prstGeom prst="flowChartPredefinedProcess">
            <a:avLst/>
          </a:prstGeom>
          <a:solidFill>
            <a:srgbClr val="0019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FF"/>
                </a:solidFill>
              </a:rPr>
              <a:t>Stored</a:t>
            </a:r>
            <a:r>
              <a:rPr lang="en-US" sz="1013" dirty="0">
                <a:solidFill>
                  <a:srgbClr val="994D00"/>
                </a:solidFill>
              </a:rPr>
              <a:t> </a:t>
            </a:r>
            <a:r>
              <a:rPr lang="en-US" sz="1013" dirty="0">
                <a:solidFill>
                  <a:srgbClr val="FFFFFF"/>
                </a:solidFill>
              </a:rPr>
              <a:t>Procedures</a:t>
            </a:r>
          </a:p>
        </p:txBody>
      </p:sp>
    </p:spTree>
    <p:extLst>
      <p:ext uri="{BB962C8B-B14F-4D97-AF65-F5344CB8AC3E}">
        <p14:creationId xmlns:p14="http://schemas.microsoft.com/office/powerpoint/2010/main" val="26238177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E3BFC987ED9DD439BE33B036A2FFF55" ma:contentTypeVersion="8" ma:contentTypeDescription="Create a new document." ma:contentTypeScope="" ma:versionID="ea1a9caa6a1f05bac7f079d421b26b17">
  <xsd:schema xmlns:xsd="http://www.w3.org/2001/XMLSchema" xmlns:xs="http://www.w3.org/2001/XMLSchema" xmlns:p="http://schemas.microsoft.com/office/2006/metadata/properties" xmlns:ns2="68201248-332f-4b19-a564-5b53df1aa731" xmlns:ns3="2c4b7055-2425-4510-9a7f-db214c51849b" targetNamespace="http://schemas.microsoft.com/office/2006/metadata/properties" ma:root="true" ma:fieldsID="57dce3c273e105f997838dc350abe243" ns2:_="" ns3:_="">
    <xsd:import namespace="68201248-332f-4b19-a564-5b53df1aa731"/>
    <xsd:import namespace="2c4b7055-2425-4510-9a7f-db214c51849b"/>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201248-332f-4b19-a564-5b53df1aa731" elementFormDefault="qualified">
    <xsd:import namespace="http://schemas.microsoft.com/office/2006/documentManagement/types"/>
    <xsd:import namespace="http://schemas.microsoft.com/office/infopath/2007/PartnerControls"/>
    <xsd:element name="SharedWithUsers" ma:index="8" nillable="true" ma:displayName="Shared With" ma:description=""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format="DateTim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c4b7055-2425-4510-9a7f-db214c51849b"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59E66A-16CA-4F36-8405-94ED9C26F787}">
  <ds:schemaRefs>
    <ds:schemaRef ds:uri="2c4b7055-2425-4510-9a7f-db214c51849b"/>
    <ds:schemaRef ds:uri="68201248-332f-4b19-a564-5b53df1aa73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E510359-DB00-427D-9DEC-92222C0287F8}">
  <ds:schemaRefs>
    <ds:schemaRef ds:uri="http://schemas.microsoft.com/office/2006/documentManagement/types"/>
    <ds:schemaRef ds:uri="http://purl.org/dc/terms/"/>
    <ds:schemaRef ds:uri="http://purl.org/dc/dcmitype/"/>
    <ds:schemaRef ds:uri="http://schemas.openxmlformats.org/package/2006/metadata/core-properties"/>
    <ds:schemaRef ds:uri="2c4b7055-2425-4510-9a7f-db214c51849b"/>
    <ds:schemaRef ds:uri="http://purl.org/dc/elements/1.1/"/>
    <ds:schemaRef ds:uri="http://schemas.microsoft.com/office/2006/metadata/properties"/>
    <ds:schemaRef ds:uri="http://schemas.microsoft.com/office/infopath/2007/PartnerControls"/>
    <ds:schemaRef ds:uri="68201248-332f-4b19-a564-5b53df1aa731"/>
    <ds:schemaRef ds:uri="http://www.w3.org/XML/1998/namespace"/>
  </ds:schemaRefs>
</ds:datastoreItem>
</file>

<file path=customXml/itemProps3.xml><?xml version="1.0" encoding="utf-8"?>
<ds:datastoreItem xmlns:ds="http://schemas.openxmlformats.org/officeDocument/2006/customXml" ds:itemID="{870104B3-B5AA-48E7-A833-F005B7CC91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1485</Words>
  <Application>Microsoft Office PowerPoint</Application>
  <PresentationFormat>On-screen Show (16:9)</PresentationFormat>
  <Paragraphs>412</Paragraphs>
  <Slides>21</Slides>
  <Notes>14</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Arial Black</vt:lpstr>
      <vt:lpstr>Calibri</vt:lpstr>
      <vt:lpstr>Segoe UI</vt:lpstr>
      <vt:lpstr>Segoe UI Light</vt:lpstr>
      <vt:lpstr>Segoe UI Symbol</vt:lpstr>
      <vt:lpstr>Times New Roman</vt:lpstr>
      <vt:lpstr>Verdana</vt:lpstr>
      <vt:lpstr>Wingdings</vt:lpstr>
      <vt:lpstr>Office Theme</vt:lpstr>
      <vt:lpstr>No SQL, No Mystery</vt:lpstr>
      <vt:lpstr>PowerPoint Presentation</vt:lpstr>
      <vt:lpstr>Boston Code Camp 29 - Thanks to our Sponsors!</vt:lpstr>
      <vt:lpstr>Resources</vt:lpstr>
      <vt:lpstr>A history of databases in No-tation</vt:lpstr>
      <vt:lpstr>Types of Databases</vt:lpstr>
      <vt:lpstr>Relational Database</vt:lpstr>
      <vt:lpstr>Object-Oriented Database</vt:lpstr>
      <vt:lpstr>Code First vs Model First</vt:lpstr>
      <vt:lpstr>Impedance Match</vt:lpstr>
      <vt:lpstr>Types of Databases</vt:lpstr>
      <vt:lpstr>The NoSQL Family</vt:lpstr>
      <vt:lpstr>Images</vt:lpstr>
      <vt:lpstr>Graph Database</vt:lpstr>
      <vt:lpstr>Key-Value Database</vt:lpstr>
      <vt:lpstr>Document Store Database</vt:lpstr>
      <vt:lpstr>Column Store Database</vt:lpstr>
      <vt:lpstr>Big Data and NO SQL</vt:lpstr>
      <vt:lpstr>Hierarchical Database</vt:lpstr>
      <vt:lpstr>Data Architecture and Not Only SQL</vt:lpstr>
      <vt:lpstr>Beth Wolfset beth.wolfset@insight.com Twitter: @beth_wolfset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BlueMetal Digital Innovation  Overview and Case Studies</dc:title>
  <cp:lastModifiedBy>Wolfset, Beth</cp:lastModifiedBy>
  <cp:revision>140</cp:revision>
  <dcterms:modified xsi:type="dcterms:W3CDTF">2018-05-24T19:52:50Z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0x010100AE3BFC987ED9DD439BE33B036A2FFF55</vt:lpwstr>
  </property>
</Properties>
</file>